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7" r:id="rId2"/>
    <p:sldId id="294" r:id="rId3"/>
    <p:sldId id="258" r:id="rId4"/>
    <p:sldId id="295" r:id="rId5"/>
    <p:sldId id="296" r:id="rId6"/>
    <p:sldId id="303" r:id="rId7"/>
    <p:sldId id="288" r:id="rId8"/>
    <p:sldId id="289" r:id="rId9"/>
    <p:sldId id="290" r:id="rId10"/>
    <p:sldId id="260" r:id="rId11"/>
    <p:sldId id="291" r:id="rId12"/>
    <p:sldId id="262" r:id="rId13"/>
    <p:sldId id="263" r:id="rId14"/>
    <p:sldId id="264" r:id="rId15"/>
    <p:sldId id="292" r:id="rId16"/>
    <p:sldId id="265" r:id="rId17"/>
    <p:sldId id="266" r:id="rId18"/>
    <p:sldId id="293" r:id="rId19"/>
    <p:sldId id="267" r:id="rId20"/>
    <p:sldId id="268" r:id="rId21"/>
    <p:sldId id="269" r:id="rId22"/>
    <p:sldId id="307" r:id="rId23"/>
    <p:sldId id="320" r:id="rId24"/>
    <p:sldId id="308" r:id="rId25"/>
    <p:sldId id="309" r:id="rId26"/>
    <p:sldId id="304" r:id="rId27"/>
    <p:sldId id="277" r:id="rId28"/>
    <p:sldId id="305" r:id="rId29"/>
    <p:sldId id="306" r:id="rId30"/>
    <p:sldId id="280" r:id="rId31"/>
    <p:sldId id="281" r:id="rId32"/>
    <p:sldId id="270" r:id="rId33"/>
    <p:sldId id="271" r:id="rId34"/>
    <p:sldId id="275" r:id="rId35"/>
    <p:sldId id="274" r:id="rId36"/>
    <p:sldId id="278" r:id="rId37"/>
    <p:sldId id="279" r:id="rId38"/>
    <p:sldId id="297" r:id="rId39"/>
    <p:sldId id="298" r:id="rId40"/>
    <p:sldId id="299" r:id="rId41"/>
    <p:sldId id="321" r:id="rId42"/>
    <p:sldId id="301" r:id="rId43"/>
    <p:sldId id="282" r:id="rId44"/>
    <p:sldId id="283" r:id="rId45"/>
    <p:sldId id="284" r:id="rId46"/>
    <p:sldId id="322" r:id="rId47"/>
    <p:sldId id="285" r:id="rId48"/>
    <p:sldId id="302" r:id="rId49"/>
    <p:sldId id="286" r:id="rId50"/>
    <p:sldId id="287" r:id="rId51"/>
    <p:sldId id="318" r:id="rId52"/>
    <p:sldId id="31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9"/>
  </p:normalViewPr>
  <p:slideViewPr>
    <p:cSldViewPr>
      <p:cViewPr varScale="1">
        <p:scale>
          <a:sx n="105" d="100"/>
          <a:sy n="105" d="100"/>
        </p:scale>
        <p:origin x="-19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37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37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63BFBD-7AFD-4488-83FD-CCEBC8D757D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FC3497D-9442-46C0-92EC-DA70139DD5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7D162EDA-7E3A-488E-8A69-FEBA7223B9BE}" type="slidenum">
              <a:rPr lang="en-US" smtClean="0"/>
              <a:pPr/>
              <a:t>1</a:t>
            </a:fld>
            <a:endParaRPr lang="en-US" smtClean="0"/>
          </a:p>
        </p:txBody>
      </p:sp>
      <p:sp>
        <p:nvSpPr>
          <p:cNvPr id="18434" name="Rectangle 2"/>
          <p:cNvSpPr>
            <a:spLocks noGrp="1" noRot="1" noChangeArrowheads="1" noTextEdit="1"/>
          </p:cNvSpPr>
          <p:nvPr>
            <p:ph type="sldImg"/>
          </p:nvPr>
        </p:nvSpPr>
        <p:spPr>
          <a:xfrm>
            <a:off x="1157288" y="681038"/>
            <a:ext cx="4545012" cy="3408362"/>
          </a:xfrm>
          <a:ln/>
        </p:spPr>
      </p:sp>
      <p:sp>
        <p:nvSpPr>
          <p:cNvPr id="18435"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4AE76D64-B770-4B6F-9AAD-1318E842AD68}" type="slidenum">
              <a:rPr lang="en-US" smtClean="0"/>
              <a:pPr/>
              <a:t>32</a:t>
            </a:fld>
            <a:endParaRPr lang="en-US" smtClean="0"/>
          </a:p>
        </p:txBody>
      </p:sp>
      <p:sp>
        <p:nvSpPr>
          <p:cNvPr id="59394" name="Rectangle 2"/>
          <p:cNvSpPr>
            <a:spLocks noGrp="1" noRot="1" noChangeArrowheads="1" noTextEdit="1"/>
          </p:cNvSpPr>
          <p:nvPr>
            <p:ph type="sldImg"/>
          </p:nvPr>
        </p:nvSpPr>
        <p:spPr>
          <a:xfrm>
            <a:off x="1157288" y="681038"/>
            <a:ext cx="4545012" cy="3408362"/>
          </a:xfrm>
          <a:ln/>
        </p:spPr>
      </p:sp>
      <p:sp>
        <p:nvSpPr>
          <p:cNvPr id="59395"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4724341-AAC9-447A-9EBF-BC206459C49E}" type="slidenum">
              <a:rPr lang="en-US" smtClean="0"/>
              <a:pPr/>
              <a:t>33</a:t>
            </a:fld>
            <a:endParaRPr lang="en-US" smtClean="0"/>
          </a:p>
        </p:txBody>
      </p:sp>
      <p:sp>
        <p:nvSpPr>
          <p:cNvPr id="61442" name="Rectangle 2"/>
          <p:cNvSpPr>
            <a:spLocks noGrp="1" noRot="1" noChangeArrowheads="1" noTextEdit="1"/>
          </p:cNvSpPr>
          <p:nvPr>
            <p:ph type="sldImg"/>
          </p:nvPr>
        </p:nvSpPr>
        <p:spPr>
          <a:xfrm>
            <a:off x="1157288" y="681038"/>
            <a:ext cx="4545012" cy="3408362"/>
          </a:xfrm>
          <a:ln/>
        </p:spPr>
      </p:sp>
      <p:sp>
        <p:nvSpPr>
          <p:cNvPr id="61443"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529C3999-B22D-4D0B-8233-4493260E0E92}" type="slidenum">
              <a:rPr lang="en-US" smtClean="0"/>
              <a:pPr/>
              <a:t>34</a:t>
            </a:fld>
            <a:endParaRPr lang="en-US" smtClean="0"/>
          </a:p>
        </p:txBody>
      </p:sp>
      <p:sp>
        <p:nvSpPr>
          <p:cNvPr id="63490" name="Rectangle 2"/>
          <p:cNvSpPr>
            <a:spLocks noGrp="1" noRot="1" noChangeArrowheads="1" noTextEdit="1"/>
          </p:cNvSpPr>
          <p:nvPr>
            <p:ph type="sldImg"/>
          </p:nvPr>
        </p:nvSpPr>
        <p:spPr>
          <a:xfrm>
            <a:off x="1157288" y="681038"/>
            <a:ext cx="4545012" cy="3408362"/>
          </a:xfrm>
          <a:ln/>
        </p:spPr>
      </p:sp>
      <p:sp>
        <p:nvSpPr>
          <p:cNvPr id="6349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55334E69-5C96-4965-A733-0541EE1E3EA0}" type="slidenum">
              <a:rPr lang="en-US" smtClean="0"/>
              <a:pPr/>
              <a:t>35</a:t>
            </a:fld>
            <a:endParaRPr lang="en-US" smtClean="0"/>
          </a:p>
        </p:txBody>
      </p:sp>
      <p:sp>
        <p:nvSpPr>
          <p:cNvPr id="65538" name="Rectangle 2"/>
          <p:cNvSpPr>
            <a:spLocks noGrp="1" noRot="1" noChangeArrowheads="1" noTextEdit="1"/>
          </p:cNvSpPr>
          <p:nvPr>
            <p:ph type="sldImg"/>
          </p:nvPr>
        </p:nvSpPr>
        <p:spPr>
          <a:xfrm>
            <a:off x="1157288" y="681038"/>
            <a:ext cx="4545012" cy="3408362"/>
          </a:xfrm>
          <a:ln/>
        </p:spPr>
      </p:sp>
      <p:sp>
        <p:nvSpPr>
          <p:cNvPr id="65539"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964482F-9012-46C2-83AA-F22B6D04E5F2}" type="slidenum">
              <a:rPr lang="en-US" smtClean="0"/>
              <a:pPr/>
              <a:t>37</a:t>
            </a:fld>
            <a:endParaRPr lang="en-US" smtClean="0"/>
          </a:p>
        </p:txBody>
      </p:sp>
      <p:sp>
        <p:nvSpPr>
          <p:cNvPr id="68610" name="Rectangle 2"/>
          <p:cNvSpPr>
            <a:spLocks noGrp="1" noRot="1" noChangeArrowheads="1" noTextEdit="1"/>
          </p:cNvSpPr>
          <p:nvPr>
            <p:ph type="sldImg"/>
          </p:nvPr>
        </p:nvSpPr>
        <p:spPr>
          <a:xfrm>
            <a:off x="1157288" y="681038"/>
            <a:ext cx="4545012" cy="3408362"/>
          </a:xfrm>
          <a:ln/>
        </p:spPr>
      </p:sp>
      <p:sp>
        <p:nvSpPr>
          <p:cNvPr id="6861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0D79F964-E977-400F-B353-4E132044AE17}" type="slidenum">
              <a:rPr lang="en-US" smtClean="0"/>
              <a:pPr/>
              <a:t>39</a:t>
            </a:fld>
            <a:endParaRPr lang="en-US" smtClean="0"/>
          </a:p>
        </p:txBody>
      </p:sp>
      <p:sp>
        <p:nvSpPr>
          <p:cNvPr id="71682" name="Rectangle 2"/>
          <p:cNvSpPr>
            <a:spLocks noGrp="1" noRot="1" noChangeArrowheads="1" noTextEdit="1"/>
          </p:cNvSpPr>
          <p:nvPr>
            <p:ph type="sldImg"/>
          </p:nvPr>
        </p:nvSpPr>
        <p:spPr>
          <a:xfrm>
            <a:off x="1152525" y="692150"/>
            <a:ext cx="4552950" cy="3414713"/>
          </a:xfrm>
          <a:solidFill>
            <a:srgbClr val="FFFFFF"/>
          </a:solidFill>
          <a:ln/>
        </p:spPr>
      </p:sp>
      <p:sp>
        <p:nvSpPr>
          <p:cNvPr id="71683"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7D4B895E-4E84-4AC5-A2C6-EFD7C8BC7DCF}" type="slidenum">
              <a:rPr lang="en-US" smtClean="0"/>
              <a:pPr/>
              <a:t>40</a:t>
            </a:fld>
            <a:endParaRPr lang="en-US" smtClean="0"/>
          </a:p>
        </p:txBody>
      </p:sp>
      <p:sp>
        <p:nvSpPr>
          <p:cNvPr id="73730" name="Rectangle 2"/>
          <p:cNvSpPr>
            <a:spLocks noGrp="1" noRot="1" noChangeArrowheads="1" noTextEdit="1"/>
          </p:cNvSpPr>
          <p:nvPr>
            <p:ph type="sldImg"/>
          </p:nvPr>
        </p:nvSpPr>
        <p:spPr>
          <a:xfrm>
            <a:off x="1157288" y="681038"/>
            <a:ext cx="4545012" cy="3408362"/>
          </a:xfrm>
          <a:ln/>
        </p:spPr>
      </p:sp>
      <p:sp>
        <p:nvSpPr>
          <p:cNvPr id="7373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A8033C2-C073-49AD-88A8-611A881663BA}" type="slidenum">
              <a:rPr lang="en-US" sz="1200"/>
              <a:pPr algn="r"/>
              <a:t>41</a:t>
            </a:fld>
            <a:endParaRPr lang="en-US" sz="1200"/>
          </a:p>
        </p:txBody>
      </p:sp>
      <p:sp>
        <p:nvSpPr>
          <p:cNvPr id="75778" name="Rectangle 2"/>
          <p:cNvSpPr>
            <a:spLocks noGrp="1" noRot="1" noChangeArrowheads="1" noTextEdit="1"/>
          </p:cNvSpPr>
          <p:nvPr>
            <p:ph type="sldImg"/>
          </p:nvPr>
        </p:nvSpPr>
        <p:spPr>
          <a:xfrm>
            <a:off x="1157288" y="681038"/>
            <a:ext cx="4545012" cy="3408362"/>
          </a:xfrm>
          <a:ln/>
        </p:spPr>
      </p:sp>
      <p:sp>
        <p:nvSpPr>
          <p:cNvPr id="75779"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BA276C8D-94E3-43A9-81ED-2A847C6226BA}" type="slidenum">
              <a:rPr lang="en-US" smtClean="0"/>
              <a:pPr/>
              <a:t>43</a:t>
            </a:fld>
            <a:endParaRPr lang="en-US" smtClean="0"/>
          </a:p>
        </p:txBody>
      </p:sp>
      <p:sp>
        <p:nvSpPr>
          <p:cNvPr id="78850" name="Rectangle 2"/>
          <p:cNvSpPr>
            <a:spLocks noGrp="1" noRot="1" noChangeArrowheads="1" noTextEdit="1"/>
          </p:cNvSpPr>
          <p:nvPr>
            <p:ph type="sldImg"/>
          </p:nvPr>
        </p:nvSpPr>
        <p:spPr>
          <a:xfrm>
            <a:off x="1157288" y="681038"/>
            <a:ext cx="4545012" cy="3408362"/>
          </a:xfrm>
          <a:ln/>
        </p:spPr>
      </p:sp>
      <p:sp>
        <p:nvSpPr>
          <p:cNvPr id="7885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93E4455F-0172-4DC2-8C9A-0DB923D88BD1}" type="slidenum">
              <a:rPr lang="en-US" smtClean="0"/>
              <a:pPr/>
              <a:t>44</a:t>
            </a:fld>
            <a:endParaRPr lang="en-US" smtClean="0"/>
          </a:p>
        </p:txBody>
      </p:sp>
      <p:sp>
        <p:nvSpPr>
          <p:cNvPr id="80898" name="Rectangle 2"/>
          <p:cNvSpPr>
            <a:spLocks noGrp="1" noRot="1" noChangeArrowheads="1" noTextEdit="1"/>
          </p:cNvSpPr>
          <p:nvPr>
            <p:ph type="sldImg"/>
          </p:nvPr>
        </p:nvSpPr>
        <p:spPr>
          <a:xfrm>
            <a:off x="1157288" y="681038"/>
            <a:ext cx="4545012" cy="3408362"/>
          </a:xfrm>
          <a:ln/>
        </p:spPr>
      </p:sp>
      <p:sp>
        <p:nvSpPr>
          <p:cNvPr id="80899"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3ED3A8B9-B82F-4AAD-91B3-BDB3C96A587F}" type="slidenum">
              <a:rPr lang="en-US" smtClean="0"/>
              <a:pPr/>
              <a:t>12</a:t>
            </a:fld>
            <a:endParaRPr lang="en-US" smtClean="0"/>
          </a:p>
        </p:txBody>
      </p:sp>
      <p:sp>
        <p:nvSpPr>
          <p:cNvPr id="30722" name="Rectangle 2"/>
          <p:cNvSpPr>
            <a:spLocks noGrp="1" noRot="1" noChangeArrowheads="1" noTextEdit="1"/>
          </p:cNvSpPr>
          <p:nvPr>
            <p:ph type="sldImg"/>
          </p:nvPr>
        </p:nvSpPr>
        <p:spPr>
          <a:xfrm>
            <a:off x="1157288" y="681038"/>
            <a:ext cx="4545012" cy="3408362"/>
          </a:xfrm>
          <a:ln/>
        </p:spPr>
      </p:sp>
      <p:sp>
        <p:nvSpPr>
          <p:cNvPr id="30723"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47315603-0A7C-4AF3-8B7D-9D3ECDC92D9B}" type="slidenum">
              <a:rPr lang="en-US" smtClean="0"/>
              <a:pPr/>
              <a:t>45</a:t>
            </a:fld>
            <a:endParaRPr lang="en-US" smtClean="0"/>
          </a:p>
        </p:txBody>
      </p:sp>
      <p:sp>
        <p:nvSpPr>
          <p:cNvPr id="82946" name="Rectangle 2"/>
          <p:cNvSpPr>
            <a:spLocks noGrp="1" noRot="1" noChangeArrowheads="1" noTextEdit="1"/>
          </p:cNvSpPr>
          <p:nvPr>
            <p:ph type="sldImg"/>
          </p:nvPr>
        </p:nvSpPr>
        <p:spPr>
          <a:xfrm>
            <a:off x="1157288" y="681038"/>
            <a:ext cx="4545012" cy="3408362"/>
          </a:xfrm>
          <a:ln/>
        </p:spPr>
      </p:sp>
      <p:sp>
        <p:nvSpPr>
          <p:cNvPr id="82947"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73020ADE-89F0-4264-88AD-A11E61B05446}" type="slidenum">
              <a:rPr lang="en-US" smtClean="0"/>
              <a:pPr/>
              <a:t>47</a:t>
            </a:fld>
            <a:endParaRPr lang="en-US" smtClean="0"/>
          </a:p>
        </p:txBody>
      </p:sp>
      <p:sp>
        <p:nvSpPr>
          <p:cNvPr id="86018" name="Rectangle 2"/>
          <p:cNvSpPr>
            <a:spLocks noGrp="1" noRot="1" noChangeArrowheads="1" noTextEdit="1"/>
          </p:cNvSpPr>
          <p:nvPr>
            <p:ph type="sldImg"/>
          </p:nvPr>
        </p:nvSpPr>
        <p:spPr>
          <a:xfrm>
            <a:off x="1157288" y="681038"/>
            <a:ext cx="4545012" cy="3408362"/>
          </a:xfrm>
          <a:ln/>
        </p:spPr>
      </p:sp>
      <p:sp>
        <p:nvSpPr>
          <p:cNvPr id="86019"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DADD4600-9C53-4FBA-96EF-06E4E58E4B2B}" type="slidenum">
              <a:rPr lang="en-US" smtClean="0"/>
              <a:pPr/>
              <a:t>49</a:t>
            </a:fld>
            <a:endParaRPr lang="en-US" smtClean="0"/>
          </a:p>
        </p:txBody>
      </p:sp>
      <p:sp>
        <p:nvSpPr>
          <p:cNvPr id="89090" name="Rectangle 2"/>
          <p:cNvSpPr>
            <a:spLocks noGrp="1" noRot="1" noChangeArrowheads="1" noTextEdit="1"/>
          </p:cNvSpPr>
          <p:nvPr>
            <p:ph type="sldImg"/>
          </p:nvPr>
        </p:nvSpPr>
        <p:spPr>
          <a:xfrm>
            <a:off x="1157288" y="681038"/>
            <a:ext cx="4545012" cy="3408362"/>
          </a:xfrm>
          <a:ln/>
        </p:spPr>
      </p:sp>
      <p:sp>
        <p:nvSpPr>
          <p:cNvPr id="8909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1835AE1F-808B-4A9A-98AC-2AD6E2FBC5E8}" type="slidenum">
              <a:rPr lang="en-US" smtClean="0"/>
              <a:pPr/>
              <a:t>16</a:t>
            </a:fld>
            <a:endParaRPr lang="en-US" smtClean="0"/>
          </a:p>
        </p:txBody>
      </p:sp>
      <p:sp>
        <p:nvSpPr>
          <p:cNvPr id="35842" name="Rectangle 2"/>
          <p:cNvSpPr>
            <a:spLocks noGrp="1" noRot="1" noChangeArrowheads="1" noTextEdit="1"/>
          </p:cNvSpPr>
          <p:nvPr>
            <p:ph type="sldImg"/>
          </p:nvPr>
        </p:nvSpPr>
        <p:spPr>
          <a:xfrm>
            <a:off x="1157288" y="681038"/>
            <a:ext cx="4545012" cy="3408362"/>
          </a:xfrm>
          <a:ln/>
        </p:spPr>
      </p:sp>
      <p:sp>
        <p:nvSpPr>
          <p:cNvPr id="35843"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15C2D1A-2BFC-4C48-9AD6-FE1C806634F5}" type="slidenum">
              <a:rPr lang="en-US" smtClean="0"/>
              <a:pPr/>
              <a:t>17</a:t>
            </a:fld>
            <a:endParaRPr lang="en-US" smtClean="0"/>
          </a:p>
        </p:txBody>
      </p:sp>
      <p:sp>
        <p:nvSpPr>
          <p:cNvPr id="37890" name="Rectangle 2"/>
          <p:cNvSpPr>
            <a:spLocks noGrp="1" noRot="1" noChangeArrowheads="1" noTextEdit="1"/>
          </p:cNvSpPr>
          <p:nvPr>
            <p:ph type="sldImg"/>
          </p:nvPr>
        </p:nvSpPr>
        <p:spPr>
          <a:xfrm>
            <a:off x="1157288" y="681038"/>
            <a:ext cx="4545012" cy="3408362"/>
          </a:xfrm>
          <a:ln/>
        </p:spPr>
      </p:sp>
      <p:sp>
        <p:nvSpPr>
          <p:cNvPr id="37891"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C089E373-316D-4A89-B31C-355E03AA431B}" type="slidenum">
              <a:rPr lang="en-US" smtClean="0"/>
              <a:pPr/>
              <a:t>20</a:t>
            </a:fld>
            <a:endParaRPr lang="en-US" smtClean="0"/>
          </a:p>
        </p:txBody>
      </p:sp>
      <p:sp>
        <p:nvSpPr>
          <p:cNvPr id="41986" name="Rectangle 2"/>
          <p:cNvSpPr>
            <a:spLocks noGrp="1" noRot="1" noChangeArrowheads="1" noTextEdit="1"/>
          </p:cNvSpPr>
          <p:nvPr>
            <p:ph type="sldImg"/>
          </p:nvPr>
        </p:nvSpPr>
        <p:spPr>
          <a:xfrm>
            <a:off x="1157288" y="681038"/>
            <a:ext cx="4545012" cy="3408362"/>
          </a:xfrm>
          <a:ln/>
        </p:spPr>
      </p:sp>
      <p:sp>
        <p:nvSpPr>
          <p:cNvPr id="41987"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76BC63-A8EE-463E-9DD6-E9F346ECB40E}" type="slidenum">
              <a:rPr lang="en-US" smtClean="0"/>
              <a:pPr/>
              <a:t>21</a:t>
            </a:fld>
            <a:endParaRPr lang="en-US" smtClean="0"/>
          </a:p>
        </p:txBody>
      </p:sp>
      <p:sp>
        <p:nvSpPr>
          <p:cNvPr id="44034" name="Rectangle 2"/>
          <p:cNvSpPr>
            <a:spLocks noGrp="1" noRot="1" noChangeArrowheads="1" noTextEdit="1"/>
          </p:cNvSpPr>
          <p:nvPr>
            <p:ph type="sldImg"/>
          </p:nvPr>
        </p:nvSpPr>
        <p:spPr>
          <a:xfrm>
            <a:off x="1157288" y="681038"/>
            <a:ext cx="4545012" cy="3408362"/>
          </a:xfrm>
          <a:ln/>
        </p:spPr>
      </p:sp>
      <p:sp>
        <p:nvSpPr>
          <p:cNvPr id="44035"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E932345-0CC7-4366-9EF0-CA9D0672FBE0}" type="slidenum">
              <a:rPr lang="en-US" smtClean="0"/>
              <a:pPr/>
              <a:t>27</a:t>
            </a:fld>
            <a:endParaRPr lang="en-US" smtClean="0"/>
          </a:p>
        </p:txBody>
      </p:sp>
      <p:sp>
        <p:nvSpPr>
          <p:cNvPr id="51202" name="Rectangle 2"/>
          <p:cNvSpPr>
            <a:spLocks noGrp="1" noRot="1" noChangeArrowheads="1" noTextEdit="1"/>
          </p:cNvSpPr>
          <p:nvPr>
            <p:ph type="sldImg"/>
          </p:nvPr>
        </p:nvSpPr>
        <p:spPr>
          <a:xfrm>
            <a:off x="1157288" y="681038"/>
            <a:ext cx="4545012" cy="3408362"/>
          </a:xfrm>
          <a:ln/>
        </p:spPr>
      </p:sp>
      <p:sp>
        <p:nvSpPr>
          <p:cNvPr id="51203"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1D5B7AD7-24CF-4D65-95D6-DC495AD4B0CD}" type="slidenum">
              <a:rPr lang="en-US" smtClean="0"/>
              <a:pPr/>
              <a:t>30</a:t>
            </a:fld>
            <a:endParaRPr lang="en-US" smtClean="0"/>
          </a:p>
        </p:txBody>
      </p:sp>
      <p:sp>
        <p:nvSpPr>
          <p:cNvPr id="55298" name="Rectangle 2"/>
          <p:cNvSpPr>
            <a:spLocks noGrp="1" noRot="1" noChangeArrowheads="1" noTextEdit="1"/>
          </p:cNvSpPr>
          <p:nvPr>
            <p:ph type="sldImg"/>
          </p:nvPr>
        </p:nvSpPr>
        <p:spPr>
          <a:xfrm>
            <a:off x="1157288" y="681038"/>
            <a:ext cx="4545012" cy="3408362"/>
          </a:xfrm>
          <a:ln/>
        </p:spPr>
      </p:sp>
      <p:sp>
        <p:nvSpPr>
          <p:cNvPr id="55299"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469ADC2-166D-4D86-A9D6-F20C9AEC7F95}" type="slidenum">
              <a:rPr lang="en-US" smtClean="0"/>
              <a:pPr/>
              <a:t>31</a:t>
            </a:fld>
            <a:endParaRPr lang="en-US" smtClean="0"/>
          </a:p>
        </p:txBody>
      </p:sp>
      <p:sp>
        <p:nvSpPr>
          <p:cNvPr id="57346" name="Rectangle 2"/>
          <p:cNvSpPr>
            <a:spLocks noGrp="1" noRot="1" noChangeArrowheads="1" noTextEdit="1"/>
          </p:cNvSpPr>
          <p:nvPr>
            <p:ph type="sldImg"/>
          </p:nvPr>
        </p:nvSpPr>
        <p:spPr>
          <a:xfrm>
            <a:off x="1157288" y="681038"/>
            <a:ext cx="4545012" cy="3408362"/>
          </a:xfrm>
          <a:ln/>
        </p:spPr>
      </p:sp>
      <p:sp>
        <p:nvSpPr>
          <p:cNvPr id="57347" name="Rectangle 3"/>
          <p:cNvSpPr>
            <a:spLocks noGrp="1" noChangeArrowheads="1"/>
          </p:cNvSpPr>
          <p:nvPr>
            <p:ph type="body" idx="1"/>
          </p:nvPr>
        </p:nvSpPr>
        <p:spPr>
          <a:xfrm>
            <a:off x="914400" y="4316413"/>
            <a:ext cx="5029200" cy="4167187"/>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E786584-663C-4CDA-A6D1-2A078A06BD6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733F55-0163-427C-B956-221004054B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CDA181F-EF06-4EDB-9886-F58338142AA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D3D6F1E-34DE-4171-85CA-0718B51A2A9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BE1C102-6B00-4145-A9BD-03FFF1A6E7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15B0DE-03B1-4032-8999-5B184B3F97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7070307-4AE2-47FA-AAEF-1472684F0E0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3B6C6182-A5DF-44B6-A399-521ABDDD35A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2617586E-1ED0-4C8A-8717-F7B3241C1B3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F58E4E1-E4A9-41FB-A97C-0FF5606093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D2AFC1A-F91E-4F25-982F-4D103D1F13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AD98BB6-9DC2-476F-B1B0-D64B12EF25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09E735D-A37D-4A49-B51F-688CB77DDA1C}"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AC81ED35-20AF-425C-8043-67410A97BB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8" r:id="rId2"/>
    <p:sldLayoutId id="2147483675" r:id="rId3"/>
    <p:sldLayoutId id="2147483676" r:id="rId4"/>
    <p:sldLayoutId id="2147483677" r:id="rId5"/>
    <p:sldLayoutId id="2147483669" r:id="rId6"/>
    <p:sldLayoutId id="2147483678" r:id="rId7"/>
    <p:sldLayoutId id="2147483670" r:id="rId8"/>
    <p:sldLayoutId id="2147483679" r:id="rId9"/>
    <p:sldLayoutId id="2147483671" r:id="rId10"/>
    <p:sldLayoutId id="2147483680" r:id="rId11"/>
    <p:sldLayoutId id="2147483672" r:id="rId12"/>
    <p:sldLayoutId id="2147483673"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828800"/>
            <a:ext cx="8458200" cy="1371600"/>
          </a:xfrm>
        </p:spPr>
        <p:txBody>
          <a:bodyPr lIns="92075" tIns="46038" rIns="92075" bIns="46038">
            <a:normAutofit fontScale="90000"/>
          </a:bodyPr>
          <a:lstStyle/>
          <a:p>
            <a:pPr eaLnBrk="1" fontAlgn="auto" hangingPunct="1">
              <a:spcAft>
                <a:spcPts val="0"/>
              </a:spcAft>
              <a:defRPr/>
            </a:pPr>
            <a:r>
              <a:rPr lang="en-US" dirty="0"/>
              <a:t>An Overview of</a:t>
            </a:r>
            <a:br>
              <a:rPr lang="en-US" dirty="0"/>
            </a:br>
            <a:r>
              <a:rPr lang="en-US" dirty="0" smtClean="0"/>
              <a:t>Electroconvulsive Therapy</a:t>
            </a:r>
            <a:endParaRPr lang="en-US" dirty="0"/>
          </a:p>
        </p:txBody>
      </p:sp>
      <p:sp>
        <p:nvSpPr>
          <p:cNvPr id="17410" name="Rectangle 3"/>
          <p:cNvSpPr>
            <a:spLocks noGrp="1" noChangeArrowheads="1"/>
          </p:cNvSpPr>
          <p:nvPr>
            <p:ph type="subTitle" idx="1"/>
          </p:nvPr>
        </p:nvSpPr>
        <p:spPr>
          <a:xfrm>
            <a:off x="990600" y="3581400"/>
            <a:ext cx="7086600" cy="2057400"/>
          </a:xfrm>
        </p:spPr>
        <p:txBody>
          <a:bodyPr lIns="92075" tIns="46038" rIns="92075" bIns="46038"/>
          <a:lstStyle/>
          <a:p>
            <a:pPr marL="342900" indent="-342900" eaLnBrk="1" hangingPunct="1">
              <a:lnSpc>
                <a:spcPct val="90000"/>
              </a:lnSpc>
            </a:pPr>
            <a:r>
              <a:rPr lang="en-US" sz="2800" smtClean="0"/>
              <a:t>Randall T. Espinoza, MD, MPH</a:t>
            </a:r>
          </a:p>
          <a:p>
            <a:pPr marL="342900" indent="-342900" eaLnBrk="1" hangingPunct="1">
              <a:lnSpc>
                <a:spcPct val="90000"/>
              </a:lnSpc>
            </a:pPr>
            <a:r>
              <a:rPr lang="en-US" sz="2800" smtClean="0"/>
              <a:t>Clinical Professor</a:t>
            </a:r>
          </a:p>
          <a:p>
            <a:pPr marL="342900" indent="-342900" eaLnBrk="1" hangingPunct="1">
              <a:lnSpc>
                <a:spcPct val="90000"/>
              </a:lnSpc>
            </a:pPr>
            <a:r>
              <a:rPr lang="en-US" sz="2800" smtClean="0"/>
              <a:t>Medical Director, ECT Program</a:t>
            </a:r>
          </a:p>
          <a:p>
            <a:pPr marL="342900" indent="-342900" eaLnBrk="1" hangingPunct="1">
              <a:lnSpc>
                <a:spcPct val="90000"/>
              </a:lnSpc>
            </a:pPr>
            <a:r>
              <a:rPr lang="en-US" sz="2800" smtClean="0"/>
              <a:t>Resnick Neuropsychiatric Hospital at UCLA</a:t>
            </a:r>
          </a:p>
        </p:txBody>
      </p:sp>
    </p:spTree>
  </p:cSld>
  <p:clrMapOvr>
    <a:masterClrMapping/>
  </p:clrMapOvr>
  <p:transition spd="med">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12775" y="228600"/>
            <a:ext cx="8153400" cy="990600"/>
          </a:xfrm>
        </p:spPr>
        <p:txBody>
          <a:bodyPr/>
          <a:lstStyle/>
          <a:p>
            <a:pPr eaLnBrk="1" hangingPunct="1"/>
            <a:r>
              <a:rPr lang="en-US" sz="4000" smtClean="0"/>
              <a:t>The First Convulsive Therapies</a:t>
            </a:r>
          </a:p>
        </p:txBody>
      </p:sp>
      <p:sp>
        <p:nvSpPr>
          <p:cNvPr id="27650" name="Rectangle 3"/>
          <p:cNvSpPr>
            <a:spLocks noGrp="1" noChangeArrowheads="1"/>
          </p:cNvSpPr>
          <p:nvPr>
            <p:ph sz="quarter" idx="1"/>
          </p:nvPr>
        </p:nvSpPr>
        <p:spPr>
          <a:xfrm>
            <a:off x="612775" y="1600200"/>
            <a:ext cx="8153400" cy="4495800"/>
          </a:xfrm>
        </p:spPr>
        <p:txBody>
          <a:bodyPr/>
          <a:lstStyle/>
          <a:p>
            <a:pPr eaLnBrk="1" hangingPunct="1"/>
            <a:r>
              <a:rPr lang="en-US" smtClean="0"/>
              <a:t>Ladislau von Meduna:  1934</a:t>
            </a:r>
          </a:p>
          <a:p>
            <a:pPr lvl="1" eaLnBrk="1" hangingPunct="1"/>
            <a:r>
              <a:rPr lang="en-US" smtClean="0"/>
              <a:t>theory of antagonism between epilepsy and schizophrenia</a:t>
            </a:r>
          </a:p>
          <a:p>
            <a:pPr lvl="1" eaLnBrk="1" hangingPunct="1"/>
            <a:r>
              <a:rPr lang="en-US" smtClean="0"/>
              <a:t>chemical induction of seizures:  camphor and later pentylenetetrazol</a:t>
            </a:r>
          </a:p>
          <a:p>
            <a:pPr lvl="1" eaLnBrk="1" hangingPunct="1"/>
            <a:r>
              <a:rPr lang="en-US" smtClean="0"/>
              <a:t>inconsistent induction; feared by patients; unmodified convulsions; unpredictable</a:t>
            </a:r>
          </a:p>
        </p:txBody>
      </p:sp>
    </p:spTree>
  </p:cSld>
  <p:clrMapOvr>
    <a:masterClrMapping/>
  </p:clrMapOvr>
  <p:transition spd="med">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304800"/>
            <a:ext cx="7772400" cy="914400"/>
          </a:xfrm>
        </p:spPr>
        <p:txBody>
          <a:bodyPr/>
          <a:lstStyle/>
          <a:p>
            <a:pPr eaLnBrk="1" hangingPunct="1"/>
            <a:r>
              <a:rPr lang="en-US" sz="4000" smtClean="0"/>
              <a:t>The First Convulsive Therapies</a:t>
            </a:r>
          </a:p>
        </p:txBody>
      </p:sp>
      <p:pic>
        <p:nvPicPr>
          <p:cNvPr id="28674" name="Picture 3" descr="C:\My Documents\My Pictures\metrazol shock.jpg"/>
          <p:cNvPicPr>
            <a:picLocks noChangeAspect="1" noChangeArrowheads="1"/>
          </p:cNvPicPr>
          <p:nvPr/>
        </p:nvPicPr>
        <p:blipFill>
          <a:blip r:embed="rId2"/>
          <a:srcRect/>
          <a:stretch>
            <a:fillRect/>
          </a:stretch>
        </p:blipFill>
        <p:spPr bwMode="auto">
          <a:xfrm>
            <a:off x="2057400" y="2057400"/>
            <a:ext cx="5181600" cy="42672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1143000"/>
          </a:xfrm>
        </p:spPr>
        <p:txBody>
          <a:bodyPr lIns="92075" tIns="46038" rIns="92075" bIns="46038">
            <a:normAutofit fontScale="90000"/>
          </a:bodyPr>
          <a:lstStyle/>
          <a:p>
            <a:pPr eaLnBrk="1" fontAlgn="auto" hangingPunct="1">
              <a:spcAft>
                <a:spcPts val="0"/>
              </a:spcAft>
              <a:defRPr/>
            </a:pPr>
            <a:r>
              <a:rPr lang="en-US" sz="4000" dirty="0"/>
              <a:t>The Discovery of </a:t>
            </a:r>
            <a:br>
              <a:rPr lang="en-US" sz="4000" dirty="0"/>
            </a:br>
            <a:r>
              <a:rPr lang="en-US" sz="4000" i="1" u="sng" dirty="0"/>
              <a:t>Electro</a:t>
            </a:r>
            <a:r>
              <a:rPr lang="en-US" sz="4000" dirty="0"/>
              <a:t>convulsive Therapy</a:t>
            </a:r>
          </a:p>
        </p:txBody>
      </p:sp>
      <p:sp>
        <p:nvSpPr>
          <p:cNvPr id="14339" name="Rectangle 3"/>
          <p:cNvSpPr>
            <a:spLocks noGrp="1" noChangeArrowheads="1"/>
          </p:cNvSpPr>
          <p:nvPr>
            <p:ph sz="quarter" idx="1"/>
          </p:nvPr>
        </p:nvSpPr>
        <p:spPr>
          <a:xfrm>
            <a:off x="685800" y="2286000"/>
            <a:ext cx="7772400" cy="3810000"/>
          </a:xfrm>
        </p:spPr>
        <p:txBody>
          <a:bodyPr lIns="92075" tIns="46038" rIns="92075" bIns="46038"/>
          <a:lstStyle/>
          <a:p>
            <a:pPr eaLnBrk="1" hangingPunct="1"/>
            <a:r>
              <a:rPr lang="en-US" sz="3200" smtClean="0"/>
              <a:t>Ugo Cerlitti and Lucio Bini:  1938</a:t>
            </a:r>
          </a:p>
          <a:p>
            <a:pPr lvl="1" eaLnBrk="1" hangingPunct="1"/>
            <a:r>
              <a:rPr lang="en-US" sz="2800" smtClean="0"/>
              <a:t>fortuitous discovery of electrical induction</a:t>
            </a:r>
          </a:p>
          <a:p>
            <a:pPr lvl="1" eaLnBrk="1" hangingPunct="1"/>
            <a:r>
              <a:rPr lang="en-US" sz="2800" smtClean="0"/>
              <a:t>therapeutic effects the same</a:t>
            </a:r>
          </a:p>
          <a:p>
            <a:pPr lvl="1" eaLnBrk="1" hangingPunct="1"/>
            <a:r>
              <a:rPr lang="en-US" sz="2800" smtClean="0"/>
              <a:t>more consistent, predictable, and when modified, tolerated and accepted</a:t>
            </a:r>
          </a:p>
          <a:p>
            <a:pPr eaLnBrk="1" hangingPunct="1"/>
            <a:r>
              <a:rPr lang="en-US" sz="3200" smtClean="0"/>
              <a:t>David Impastato – October 21, 1939</a:t>
            </a:r>
          </a:p>
          <a:p>
            <a:pPr lvl="1" eaLnBrk="1" hangingPunct="1"/>
            <a:r>
              <a:rPr lang="en-US" sz="2800" smtClean="0"/>
              <a:t>1</a:t>
            </a:r>
            <a:r>
              <a:rPr lang="en-US" sz="2800" baseline="30000" smtClean="0"/>
              <a:t>st</a:t>
            </a:r>
            <a:r>
              <a:rPr lang="en-US" sz="2800" smtClean="0"/>
              <a:t> ECT treatment at Columbus Hospital in NYC</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US"/>
              <a:t>Early Electroconvulsive Therapy</a:t>
            </a:r>
          </a:p>
        </p:txBody>
      </p:sp>
      <p:pic>
        <p:nvPicPr>
          <p:cNvPr id="31746" name="Picture 3" descr="c:\windows\TEMP\~im0011.bmp"/>
          <p:cNvPicPr>
            <a:picLocks noChangeAspect="1" noChangeArrowheads="1"/>
          </p:cNvPicPr>
          <p:nvPr/>
        </p:nvPicPr>
        <p:blipFill>
          <a:blip r:embed="rId2"/>
          <a:srcRect/>
          <a:stretch>
            <a:fillRect/>
          </a:stretch>
        </p:blipFill>
        <p:spPr bwMode="auto">
          <a:xfrm>
            <a:off x="1828800" y="1905000"/>
            <a:ext cx="5257800" cy="4391025"/>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ChangeArrowheads="1"/>
          </p:cNvSpPr>
          <p:nvPr>
            <p:ph type="title"/>
          </p:nvPr>
        </p:nvSpPr>
        <p:spPr>
          <a:xfrm>
            <a:off x="685800" y="457200"/>
            <a:ext cx="7772400" cy="533400"/>
          </a:xfrm>
        </p:spPr>
        <p:txBody>
          <a:bodyPr/>
          <a:lstStyle/>
          <a:p>
            <a:pPr eaLnBrk="1" hangingPunct="1"/>
            <a:r>
              <a:rPr lang="en-US" sz="3200" smtClean="0"/>
              <a:t>ECT, The Early Years (1940s to 1950s)</a:t>
            </a:r>
          </a:p>
        </p:txBody>
      </p:sp>
      <p:sp>
        <p:nvSpPr>
          <p:cNvPr id="32770" name="Rectangle 1027"/>
          <p:cNvSpPr>
            <a:spLocks noGrp="1" noChangeArrowheads="1"/>
          </p:cNvSpPr>
          <p:nvPr>
            <p:ph sz="quarter" idx="1"/>
          </p:nvPr>
        </p:nvSpPr>
        <p:spPr>
          <a:xfrm>
            <a:off x="228600" y="1600200"/>
            <a:ext cx="8229600" cy="4800600"/>
          </a:xfrm>
        </p:spPr>
        <p:txBody>
          <a:bodyPr/>
          <a:lstStyle/>
          <a:p>
            <a:pPr eaLnBrk="1" hangingPunct="1">
              <a:lnSpc>
                <a:spcPct val="90000"/>
              </a:lnSpc>
            </a:pPr>
            <a:r>
              <a:rPr lang="en-US" sz="2800" smtClean="0"/>
              <a:t>Widely available in most state and private hospitals and academic centers.</a:t>
            </a:r>
          </a:p>
          <a:p>
            <a:pPr eaLnBrk="1" hangingPunct="1">
              <a:lnSpc>
                <a:spcPct val="90000"/>
              </a:lnSpc>
            </a:pPr>
            <a:r>
              <a:rPr lang="en-US" sz="2800" smtClean="0"/>
              <a:t>Extensively researched:</a:t>
            </a:r>
          </a:p>
          <a:p>
            <a:pPr lvl="1" eaLnBrk="1" hangingPunct="1">
              <a:lnSpc>
                <a:spcPct val="90000"/>
              </a:lnSpc>
            </a:pPr>
            <a:r>
              <a:rPr lang="en-US" sz="2400" smtClean="0"/>
              <a:t>Mechanisms of action</a:t>
            </a:r>
          </a:p>
          <a:p>
            <a:pPr lvl="1" eaLnBrk="1" hangingPunct="1">
              <a:lnSpc>
                <a:spcPct val="90000"/>
              </a:lnSpc>
            </a:pPr>
            <a:r>
              <a:rPr lang="en-US" sz="2400" smtClean="0"/>
              <a:t>Hemodynamic/Respiratory/CNS changes: safety</a:t>
            </a:r>
          </a:p>
          <a:p>
            <a:pPr eaLnBrk="1" hangingPunct="1">
              <a:lnSpc>
                <a:spcPct val="90000"/>
              </a:lnSpc>
            </a:pPr>
            <a:r>
              <a:rPr lang="en-US" sz="2800" smtClean="0"/>
              <a:t>Technologic issues:</a:t>
            </a:r>
          </a:p>
          <a:p>
            <a:pPr lvl="1" eaLnBrk="1" hangingPunct="1">
              <a:lnSpc>
                <a:spcPct val="90000"/>
              </a:lnSpc>
            </a:pPr>
            <a:r>
              <a:rPr lang="en-US" sz="2400" smtClean="0"/>
              <a:t>Anesthetic agents: thiopental, methohexital, etc.</a:t>
            </a:r>
          </a:p>
          <a:p>
            <a:pPr lvl="1" eaLnBrk="1" hangingPunct="1">
              <a:lnSpc>
                <a:spcPct val="90000"/>
              </a:lnSpc>
            </a:pPr>
            <a:r>
              <a:rPr lang="en-US" sz="2400" smtClean="0"/>
              <a:t>Muscle relaxation agents: curare, succinylcholine</a:t>
            </a:r>
          </a:p>
          <a:p>
            <a:pPr lvl="1" eaLnBrk="1" hangingPunct="1">
              <a:lnSpc>
                <a:spcPct val="90000"/>
              </a:lnSpc>
            </a:pPr>
            <a:r>
              <a:rPr lang="en-US" sz="2400" smtClean="0"/>
              <a:t>Electrical current applications</a:t>
            </a:r>
          </a:p>
          <a:p>
            <a:pPr lvl="2" eaLnBrk="1" hangingPunct="1">
              <a:lnSpc>
                <a:spcPct val="90000"/>
              </a:lnSpc>
            </a:pPr>
            <a:r>
              <a:rPr lang="en-US" sz="2200" smtClean="0"/>
              <a:t>Sinusoidal wave machines</a:t>
            </a:r>
          </a:p>
          <a:p>
            <a:pPr lvl="2" eaLnBrk="1" hangingPunct="1">
              <a:lnSpc>
                <a:spcPct val="90000"/>
              </a:lnSpc>
            </a:pPr>
            <a:r>
              <a:rPr lang="en-US" sz="2200" smtClean="0"/>
              <a:t>Bilateral lead placement</a:t>
            </a:r>
          </a:p>
        </p:txBody>
      </p:sp>
      <p:pic>
        <p:nvPicPr>
          <p:cNvPr id="32771" name="Picture 1028" descr="M:\PFiles\MSOffice\Clipart\standard\stddir1\bd06864_.wmf"/>
          <p:cNvPicPr>
            <a:picLocks noChangeAspect="1" noChangeArrowheads="1"/>
          </p:cNvPicPr>
          <p:nvPr/>
        </p:nvPicPr>
        <p:blipFill>
          <a:blip r:embed="rId2"/>
          <a:srcRect/>
          <a:stretch>
            <a:fillRect/>
          </a:stretch>
        </p:blipFill>
        <p:spPr bwMode="auto">
          <a:xfrm>
            <a:off x="7162800" y="5067300"/>
            <a:ext cx="1768475" cy="17145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33400" y="381000"/>
            <a:ext cx="8001000" cy="533400"/>
          </a:xfrm>
        </p:spPr>
        <p:txBody>
          <a:bodyPr/>
          <a:lstStyle/>
          <a:p>
            <a:pPr eaLnBrk="1" hangingPunct="1"/>
            <a:r>
              <a:rPr lang="en-US" sz="3600" smtClean="0"/>
              <a:t>ECT, The Early Years: 1940 – 1950’s</a:t>
            </a:r>
          </a:p>
        </p:txBody>
      </p:sp>
      <p:sp>
        <p:nvSpPr>
          <p:cNvPr id="33794" name="Rectangle 3"/>
          <p:cNvSpPr>
            <a:spLocks noGrp="1" noChangeArrowheads="1"/>
          </p:cNvSpPr>
          <p:nvPr>
            <p:ph sz="quarter" idx="1"/>
          </p:nvPr>
        </p:nvSpPr>
        <p:spPr>
          <a:xfrm>
            <a:off x="457200" y="1828800"/>
            <a:ext cx="8153400" cy="4267200"/>
          </a:xfrm>
        </p:spPr>
        <p:txBody>
          <a:bodyPr/>
          <a:lstStyle/>
          <a:p>
            <a:pPr eaLnBrk="1" hangingPunct="1"/>
            <a:r>
              <a:rPr lang="en-US" sz="3200" b="1" i="1" smtClean="0">
                <a:solidFill>
                  <a:schemeClr val="tx2"/>
                </a:solidFill>
              </a:rPr>
              <a:t>SAFE and </a:t>
            </a:r>
            <a:r>
              <a:rPr lang="en-US" sz="3200" b="1" i="1" smtClean="0">
                <a:solidFill>
                  <a:schemeClr val="hlink"/>
                </a:solidFill>
              </a:rPr>
              <a:t>NO</a:t>
            </a:r>
            <a:r>
              <a:rPr lang="en-US" sz="3200" b="1" i="1" smtClean="0">
                <a:solidFill>
                  <a:schemeClr val="tx2"/>
                </a:solidFill>
              </a:rPr>
              <a:t> BRAIN DAMAGE</a:t>
            </a:r>
            <a:r>
              <a:rPr lang="en-US" sz="2800" b="1" i="1" smtClean="0">
                <a:solidFill>
                  <a:schemeClr val="tx2"/>
                </a:solidFill>
              </a:rPr>
              <a:t> </a:t>
            </a:r>
          </a:p>
          <a:p>
            <a:pPr marL="742950" lvl="1" indent="-285750" eaLnBrk="1" hangingPunct="1"/>
            <a:r>
              <a:rPr lang="en-US" sz="2800" smtClean="0"/>
              <a:t>Low mortality risk</a:t>
            </a:r>
          </a:p>
          <a:p>
            <a:pPr marL="742950" lvl="1" indent="-285750" eaLnBrk="1" hangingPunct="1"/>
            <a:r>
              <a:rPr lang="en-US" sz="2800" smtClean="0"/>
              <a:t>Low morbidity with treatment modifications</a:t>
            </a:r>
          </a:p>
          <a:p>
            <a:pPr marL="742950" lvl="1" indent="-285750" eaLnBrk="1" hangingPunct="1"/>
            <a:r>
              <a:rPr lang="en-US" sz="2800" smtClean="0"/>
              <a:t>But cognitive side-effects were a serious problem</a:t>
            </a:r>
            <a:r>
              <a:rPr lang="en-US" sz="2000" smtClean="0"/>
              <a:t> </a:t>
            </a:r>
            <a:endParaRPr lang="en-US" sz="2000" b="1" i="1" smtClean="0">
              <a:solidFill>
                <a:schemeClr val="tx2"/>
              </a:solidFill>
            </a:endParaRPr>
          </a:p>
          <a:p>
            <a:pPr eaLnBrk="1" hangingPunct="1"/>
            <a:r>
              <a:rPr lang="en-US" sz="3200" smtClean="0"/>
              <a:t>Indications for ECT</a:t>
            </a:r>
          </a:p>
          <a:p>
            <a:pPr marL="742950" lvl="1" indent="-285750" eaLnBrk="1" hangingPunct="1"/>
            <a:r>
              <a:rPr lang="en-US" sz="2800" smtClean="0"/>
              <a:t>Mood disorders</a:t>
            </a:r>
          </a:p>
          <a:p>
            <a:pPr marL="742950" lvl="1" indent="-285750" eaLnBrk="1" hangingPunct="1"/>
            <a:r>
              <a:rPr lang="en-US" sz="2800" smtClean="0"/>
              <a:t>Catatonia</a:t>
            </a:r>
          </a:p>
          <a:p>
            <a:pPr marL="742950" lvl="1" indent="-285750" eaLnBrk="1" hangingPunct="1"/>
            <a:r>
              <a:rPr lang="en-US" sz="2800" smtClean="0"/>
              <a:t>Primary psychoses</a:t>
            </a:r>
          </a:p>
          <a:p>
            <a:pPr eaLnBrk="1" hangingPunct="1"/>
            <a:r>
              <a:rPr lang="en-US" sz="2800" smtClean="0"/>
              <a:t>But also probably used inappropriately</a:t>
            </a:r>
          </a:p>
        </p:txBody>
      </p:sp>
    </p:spTree>
  </p:cSld>
  <p:clrMapOvr>
    <a:masterClrMapping/>
  </p:clrMapOvr>
  <p:transition spd="med">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t>The 1st Psychopharmacologic Revolution</a:t>
            </a:r>
          </a:p>
        </p:txBody>
      </p:sp>
      <p:sp>
        <p:nvSpPr>
          <p:cNvPr id="34818" name="Rectangle 3"/>
          <p:cNvSpPr>
            <a:spLocks noGrp="1" noChangeArrowheads="1"/>
          </p:cNvSpPr>
          <p:nvPr>
            <p:ph sz="quarter" idx="1"/>
          </p:nvPr>
        </p:nvSpPr>
        <p:spPr>
          <a:xfrm>
            <a:off x="612775" y="1600200"/>
            <a:ext cx="8153400" cy="4495800"/>
          </a:xfrm>
        </p:spPr>
        <p:txBody>
          <a:bodyPr lIns="92075" tIns="46038" rIns="92075" bIns="46038"/>
          <a:lstStyle/>
          <a:p>
            <a:pPr eaLnBrk="1" hangingPunct="1"/>
            <a:r>
              <a:rPr lang="en-US" smtClean="0"/>
              <a:t>1952 Lithium</a:t>
            </a:r>
          </a:p>
          <a:p>
            <a:pPr eaLnBrk="1" hangingPunct="1"/>
            <a:r>
              <a:rPr lang="en-US" smtClean="0"/>
              <a:t>1954 Chlorpromazine</a:t>
            </a:r>
          </a:p>
          <a:p>
            <a:pPr eaLnBrk="1" hangingPunct="1"/>
            <a:r>
              <a:rPr lang="en-US" smtClean="0"/>
              <a:t>1960’s Tricyclic antidepressants and others</a:t>
            </a:r>
          </a:p>
        </p:txBody>
      </p:sp>
      <p:pic>
        <p:nvPicPr>
          <p:cNvPr id="34819" name="Picture 4" descr="M:\PFiles\MSOffice\Clipart\standard\stddir1\bd06856_.wmf"/>
          <p:cNvPicPr>
            <a:picLocks noChangeAspect="1" noChangeArrowheads="1"/>
          </p:cNvPicPr>
          <p:nvPr/>
        </p:nvPicPr>
        <p:blipFill>
          <a:blip r:embed="rId3"/>
          <a:srcRect/>
          <a:stretch>
            <a:fillRect/>
          </a:stretch>
        </p:blipFill>
        <p:spPr bwMode="auto">
          <a:xfrm>
            <a:off x="6400800" y="4191000"/>
            <a:ext cx="1703388" cy="1766888"/>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533400"/>
          </a:xfrm>
        </p:spPr>
        <p:txBody>
          <a:bodyPr lIns="92075" tIns="46038" rIns="92075" bIns="46038">
            <a:normAutofit fontScale="90000"/>
          </a:bodyPr>
          <a:lstStyle/>
          <a:p>
            <a:pPr eaLnBrk="1" fontAlgn="auto" hangingPunct="1">
              <a:spcAft>
                <a:spcPts val="0"/>
              </a:spcAft>
              <a:defRPr/>
            </a:pPr>
            <a:r>
              <a:rPr lang="en-US" dirty="0"/>
              <a:t>The Decline of ECT</a:t>
            </a:r>
          </a:p>
        </p:txBody>
      </p:sp>
      <p:sp>
        <p:nvSpPr>
          <p:cNvPr id="36866" name="Rectangle 3"/>
          <p:cNvSpPr>
            <a:spLocks noGrp="1" noChangeArrowheads="1"/>
          </p:cNvSpPr>
          <p:nvPr>
            <p:ph sz="quarter" idx="1"/>
          </p:nvPr>
        </p:nvSpPr>
        <p:spPr>
          <a:xfrm>
            <a:off x="685800" y="1828800"/>
            <a:ext cx="7772400" cy="4419600"/>
          </a:xfrm>
        </p:spPr>
        <p:txBody>
          <a:bodyPr lIns="92075" tIns="46038" rIns="92075" bIns="46038"/>
          <a:lstStyle/>
          <a:p>
            <a:pPr eaLnBrk="1" hangingPunct="1">
              <a:lnSpc>
                <a:spcPct val="80000"/>
              </a:lnSpc>
            </a:pPr>
            <a:r>
              <a:rPr lang="en-US" sz="2600" smtClean="0"/>
              <a:t>Reported overuse, misuse, and abuse</a:t>
            </a:r>
          </a:p>
          <a:p>
            <a:pPr lvl="1" eaLnBrk="1" hangingPunct="1">
              <a:lnSpc>
                <a:spcPct val="80000"/>
              </a:lnSpc>
              <a:buFont typeface="Wingdings" pitchFamily="2" charset="2"/>
              <a:buChar char="Ø"/>
            </a:pPr>
            <a:r>
              <a:rPr lang="en-US" sz="2200" smtClean="0"/>
              <a:t>Totalitarian states:  USSR, China, Iraq, etc.</a:t>
            </a:r>
          </a:p>
          <a:p>
            <a:pPr lvl="1" eaLnBrk="1" hangingPunct="1">
              <a:lnSpc>
                <a:spcPct val="80000"/>
              </a:lnSpc>
              <a:buFont typeface="Wingdings" pitchFamily="2" charset="2"/>
              <a:buChar char="Ø"/>
            </a:pPr>
            <a:r>
              <a:rPr lang="en-US" sz="2200" smtClean="0"/>
              <a:t>Behavioral control vs. punishment</a:t>
            </a:r>
          </a:p>
          <a:p>
            <a:pPr eaLnBrk="1" hangingPunct="1">
              <a:lnSpc>
                <a:spcPct val="80000"/>
              </a:lnSpc>
            </a:pPr>
            <a:r>
              <a:rPr lang="en-US" sz="2600" smtClean="0"/>
              <a:t>Banned in several municipalities and severely restricted in many others</a:t>
            </a:r>
          </a:p>
          <a:p>
            <a:pPr lvl="1" eaLnBrk="1" hangingPunct="1">
              <a:lnSpc>
                <a:spcPct val="80000"/>
              </a:lnSpc>
              <a:buFont typeface="Wingdings" pitchFamily="2" charset="2"/>
              <a:buChar char="Ø"/>
            </a:pPr>
            <a:r>
              <a:rPr lang="en-US" sz="2200" smtClean="0"/>
              <a:t>California</a:t>
            </a:r>
          </a:p>
          <a:p>
            <a:pPr lvl="1" eaLnBrk="1" hangingPunct="1">
              <a:lnSpc>
                <a:spcPct val="80000"/>
              </a:lnSpc>
              <a:buFont typeface="Wingdings" pitchFamily="2" charset="2"/>
              <a:buChar char="Ø"/>
            </a:pPr>
            <a:r>
              <a:rPr lang="en-US" sz="2200" smtClean="0"/>
              <a:t>Texas</a:t>
            </a:r>
          </a:p>
          <a:p>
            <a:pPr lvl="1" eaLnBrk="1" hangingPunct="1">
              <a:lnSpc>
                <a:spcPct val="80000"/>
              </a:lnSpc>
              <a:buFont typeface="Wingdings" pitchFamily="2" charset="2"/>
              <a:buChar char="Ø"/>
            </a:pPr>
            <a:r>
              <a:rPr lang="en-US" sz="2200" smtClean="0"/>
              <a:t>Vermont</a:t>
            </a:r>
          </a:p>
          <a:p>
            <a:pPr lvl="1" eaLnBrk="1" hangingPunct="1">
              <a:lnSpc>
                <a:spcPct val="80000"/>
              </a:lnSpc>
              <a:buFont typeface="Wingdings" pitchFamily="2" charset="2"/>
              <a:buChar char="Ø"/>
            </a:pPr>
            <a:r>
              <a:rPr lang="en-US" sz="2200" smtClean="0"/>
              <a:t>Wisconsin</a:t>
            </a:r>
          </a:p>
          <a:p>
            <a:pPr eaLnBrk="1" hangingPunct="1">
              <a:lnSpc>
                <a:spcPct val="80000"/>
              </a:lnSpc>
            </a:pPr>
            <a:r>
              <a:rPr lang="en-US" sz="2600" smtClean="0"/>
              <a:t>Viewed  negatively by  the  public</a:t>
            </a:r>
          </a:p>
          <a:p>
            <a:pPr lvl="1" eaLnBrk="1" hangingPunct="1">
              <a:lnSpc>
                <a:spcPct val="80000"/>
              </a:lnSpc>
              <a:buFont typeface="Wingdings" pitchFamily="2" charset="2"/>
              <a:buChar char="Ø"/>
            </a:pPr>
            <a:r>
              <a:rPr lang="en-US" sz="2200" smtClean="0"/>
              <a:t>Media Depiction</a:t>
            </a:r>
          </a:p>
          <a:p>
            <a:pPr lvl="1" eaLnBrk="1" hangingPunct="1">
              <a:lnSpc>
                <a:spcPct val="80000"/>
              </a:lnSpc>
              <a:buFont typeface="Wingdings" pitchFamily="2" charset="2"/>
              <a:buChar char="Ø"/>
            </a:pPr>
            <a:r>
              <a:rPr lang="en-US" sz="2200" smtClean="0"/>
              <a:t>Anti-psychiatry movement: Scientology</a:t>
            </a:r>
          </a:p>
          <a:p>
            <a:pPr eaLnBrk="1" hangingPunct="1">
              <a:lnSpc>
                <a:spcPct val="80000"/>
              </a:lnSpc>
              <a:buFont typeface="Wingdings" pitchFamily="2" charset="2"/>
              <a:buChar char="o"/>
            </a:pPr>
            <a:r>
              <a:rPr lang="en-US" sz="2600" smtClean="0"/>
              <a:t>No longer widely available</a:t>
            </a:r>
          </a:p>
        </p:txBody>
      </p:sp>
      <p:pic>
        <p:nvPicPr>
          <p:cNvPr id="36867" name="Picture 4" descr="M:\PFiles\MSOffice\Clipart\standard\stddir4\pe01850_.wmf"/>
          <p:cNvPicPr>
            <a:picLocks noChangeAspect="1" noChangeArrowheads="1"/>
          </p:cNvPicPr>
          <p:nvPr/>
        </p:nvPicPr>
        <p:blipFill>
          <a:blip r:embed="rId3"/>
          <a:srcRect/>
          <a:stretch>
            <a:fillRect/>
          </a:stretch>
        </p:blipFill>
        <p:spPr bwMode="auto">
          <a:xfrm>
            <a:off x="6629400" y="4267200"/>
            <a:ext cx="2289175" cy="22860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a:xfrm>
            <a:off x="685800" y="609600"/>
            <a:ext cx="7772400" cy="762000"/>
          </a:xfrm>
        </p:spPr>
        <p:txBody>
          <a:bodyPr/>
          <a:lstStyle/>
          <a:p>
            <a:pPr eaLnBrk="1" hangingPunct="1"/>
            <a:r>
              <a:rPr lang="en-US" smtClean="0"/>
              <a:t>Media Depictions of ECT</a:t>
            </a:r>
          </a:p>
        </p:txBody>
      </p:sp>
      <p:pic>
        <p:nvPicPr>
          <p:cNvPr id="38914" name="Picture 1027" descr="C:\My Documents\My Pictures\Nicholson in Cuckoo's Nest.jpg"/>
          <p:cNvPicPr>
            <a:picLocks noChangeAspect="1" noChangeArrowheads="1"/>
          </p:cNvPicPr>
          <p:nvPr/>
        </p:nvPicPr>
        <p:blipFill>
          <a:blip r:embed="rId2"/>
          <a:srcRect/>
          <a:stretch>
            <a:fillRect/>
          </a:stretch>
        </p:blipFill>
        <p:spPr bwMode="auto">
          <a:xfrm>
            <a:off x="1676400" y="1524000"/>
            <a:ext cx="5638800" cy="4678363"/>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609600"/>
            <a:ext cx="7772400" cy="838200"/>
          </a:xfrm>
        </p:spPr>
        <p:txBody>
          <a:bodyPr lIns="92075" tIns="46038" rIns="92075" bIns="46038"/>
          <a:lstStyle/>
          <a:p>
            <a:pPr eaLnBrk="1" hangingPunct="1"/>
            <a:r>
              <a:rPr lang="en-US" sz="3600" smtClean="0"/>
              <a:t>Myths of ECT</a:t>
            </a:r>
          </a:p>
        </p:txBody>
      </p:sp>
      <p:sp>
        <p:nvSpPr>
          <p:cNvPr id="39938" name="Rectangle 3"/>
          <p:cNvSpPr>
            <a:spLocks noGrp="1" noChangeArrowheads="1"/>
          </p:cNvSpPr>
          <p:nvPr>
            <p:ph sz="quarter" idx="1"/>
          </p:nvPr>
        </p:nvSpPr>
        <p:spPr>
          <a:xfrm>
            <a:off x="457200" y="1676400"/>
            <a:ext cx="8077200" cy="4495800"/>
          </a:xfrm>
        </p:spPr>
        <p:txBody>
          <a:bodyPr lIns="92075" tIns="46038" rIns="92075" bIns="46038"/>
          <a:lstStyle/>
          <a:p>
            <a:pPr eaLnBrk="1" hangingPunct="1"/>
            <a:r>
              <a:rPr lang="en-US" sz="2800" smtClean="0"/>
              <a:t>Shock and convulsion are essential.</a:t>
            </a:r>
          </a:p>
          <a:p>
            <a:pPr eaLnBrk="1" hangingPunct="1"/>
            <a:r>
              <a:rPr lang="en-US" sz="2800" smtClean="0"/>
              <a:t>Memory loss is severe and always permanent.</a:t>
            </a:r>
          </a:p>
          <a:p>
            <a:pPr eaLnBrk="1" hangingPunct="1"/>
            <a:r>
              <a:rPr lang="en-US" sz="2800" smtClean="0"/>
              <a:t>ECT results in brain damage.</a:t>
            </a:r>
          </a:p>
          <a:p>
            <a:pPr eaLnBrk="1" hangingPunct="1"/>
            <a:r>
              <a:rPr lang="en-US" sz="2800" smtClean="0"/>
              <a:t>ECT is at best palliative and is less effective than other available forms of treatment.</a:t>
            </a:r>
          </a:p>
          <a:p>
            <a:pPr eaLnBrk="1" hangingPunct="1"/>
            <a:r>
              <a:rPr lang="en-US" sz="2800" smtClean="0"/>
              <a:t>The lack of understanding of the underlying neurophysiologic mechanisms argues against its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The ECT Team at UCLA</a:t>
            </a:r>
          </a:p>
        </p:txBody>
      </p:sp>
      <p:sp>
        <p:nvSpPr>
          <p:cNvPr id="19458" name="Rectangle 6"/>
          <p:cNvSpPr>
            <a:spLocks noGrp="1"/>
          </p:cNvSpPr>
          <p:nvPr>
            <p:ph type="body" idx="4294967295"/>
          </p:nvPr>
        </p:nvSpPr>
        <p:spPr/>
        <p:txBody>
          <a:bodyPr/>
          <a:lstStyle/>
          <a:p>
            <a:r>
              <a:rPr lang="en-US" sz="2500" smtClean="0"/>
              <a:t>ECT Nurses – Juanita Jackson, Francia Black, Jocelyn Miel; 3S staff</a:t>
            </a:r>
          </a:p>
          <a:p>
            <a:r>
              <a:rPr lang="en-US" sz="2500" smtClean="0"/>
              <a:t>CCPs – Lupe Perez, Iris, et al</a:t>
            </a:r>
          </a:p>
          <a:p>
            <a:r>
              <a:rPr lang="en-US" sz="2500" smtClean="0"/>
              <a:t>UCLA Anesthesiologists – Drs. T. Grove, Mai, Myo, et al. </a:t>
            </a:r>
          </a:p>
          <a:p>
            <a:r>
              <a:rPr lang="en-US" sz="2500" smtClean="0"/>
              <a:t>ECT Attendings – S. Chen, A. Kaufman, H. Lavretsky</a:t>
            </a:r>
          </a:p>
          <a:p>
            <a:r>
              <a:rPr lang="en-US" sz="2500" smtClean="0"/>
              <a:t>ECT Capacity/Review Consultants – Drs. Wu, Cogen, Casaus, Zorick, et al</a:t>
            </a:r>
          </a:p>
          <a:p>
            <a:r>
              <a:rPr lang="en-US" sz="2500" smtClean="0"/>
              <a:t>ECT Review Committee of NPH – Dr. Cook et al</a:t>
            </a:r>
          </a:p>
          <a:p>
            <a:r>
              <a:rPr lang="en-US" sz="2500" smtClean="0"/>
              <a:t>Geriatric Psychiatry Division (Drs. G. Small, J. Spar)</a:t>
            </a:r>
          </a:p>
        </p:txBody>
      </p:sp>
    </p:spTree>
  </p:cSld>
  <p:clrMapOvr>
    <a:masterClrMapping/>
  </p:clrMapOvr>
  <p:transition spd="med">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12775" y="228600"/>
            <a:ext cx="8153400" cy="990600"/>
          </a:xfrm>
        </p:spPr>
        <p:txBody>
          <a:bodyPr lIns="92075" tIns="46038" rIns="92075" bIns="46038"/>
          <a:lstStyle/>
          <a:p>
            <a:pPr eaLnBrk="1" hangingPunct="1"/>
            <a:r>
              <a:rPr lang="en-US" sz="4000" smtClean="0"/>
              <a:t>The Rehabilitation of ECT</a:t>
            </a:r>
          </a:p>
        </p:txBody>
      </p:sp>
      <p:sp>
        <p:nvSpPr>
          <p:cNvPr id="23555" name="Rectangle 3"/>
          <p:cNvSpPr>
            <a:spLocks noGrp="1" noChangeArrowheads="1"/>
          </p:cNvSpPr>
          <p:nvPr>
            <p:ph sz="quarter" idx="1"/>
          </p:nvPr>
        </p:nvSpPr>
        <p:spPr>
          <a:xfrm>
            <a:off x="612775" y="1828800"/>
            <a:ext cx="8153400" cy="4267200"/>
          </a:xfrm>
        </p:spPr>
        <p:txBody>
          <a:bodyPr lIns="92075" tIns="46038" rIns="92075" bIns="46038"/>
          <a:lstStyle/>
          <a:p>
            <a:pPr eaLnBrk="1" hangingPunct="1"/>
            <a:r>
              <a:rPr lang="en-US" smtClean="0"/>
              <a:t>1978 American Psychiatric Association</a:t>
            </a:r>
          </a:p>
          <a:p>
            <a:pPr eaLnBrk="1" hangingPunct="1"/>
            <a:r>
              <a:rPr lang="en-US" smtClean="0"/>
              <a:t>1981 British Royal College of Psychiatry</a:t>
            </a:r>
          </a:p>
          <a:p>
            <a:pPr eaLnBrk="1" hangingPunct="1"/>
            <a:r>
              <a:rPr lang="en-US" smtClean="0"/>
              <a:t>1990 APA Task Force on The Practice of ECT:  Recommendations for Treatment, Training and Privileging</a:t>
            </a:r>
          </a:p>
          <a:p>
            <a:pPr eaLnBrk="1" hangingPunct="1"/>
            <a:r>
              <a:rPr lang="en-US" smtClean="0"/>
              <a:t>2001 APA Task Force on ECT</a:t>
            </a:r>
          </a:p>
          <a:p>
            <a:pPr eaLnBrk="1" hangingPunct="1"/>
            <a:r>
              <a:rPr lang="en-US" smtClean="0"/>
              <a:t>2003 UK ECT Review Group</a:t>
            </a:r>
          </a:p>
          <a:p>
            <a:pPr eaLnBrk="1" hangingPunct="1"/>
            <a:r>
              <a:rPr lang="en-US" smtClean="0"/>
              <a:t>2011 anticipated APA/ISN review</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304800"/>
            <a:ext cx="7772400" cy="838200"/>
          </a:xfrm>
        </p:spPr>
        <p:txBody>
          <a:bodyPr lIns="92075" tIns="46038" rIns="92075" bIns="46038"/>
          <a:lstStyle/>
          <a:p>
            <a:pPr eaLnBrk="1" hangingPunct="1"/>
            <a:r>
              <a:rPr lang="en-US" sz="4000" smtClean="0"/>
              <a:t>ECT “Resurgence” in the 1990’s</a:t>
            </a:r>
          </a:p>
        </p:txBody>
      </p:sp>
      <p:sp>
        <p:nvSpPr>
          <p:cNvPr id="25603" name="Rectangle 3"/>
          <p:cNvSpPr>
            <a:spLocks noGrp="1" noChangeArrowheads="1"/>
          </p:cNvSpPr>
          <p:nvPr>
            <p:ph sz="quarter" idx="1"/>
          </p:nvPr>
        </p:nvSpPr>
        <p:spPr>
          <a:xfrm>
            <a:off x="152400" y="1524000"/>
            <a:ext cx="8991600" cy="4876800"/>
          </a:xfrm>
        </p:spPr>
        <p:txBody>
          <a:bodyPr lIns="92075" tIns="46038" rIns="92075" bIns="46038"/>
          <a:lstStyle/>
          <a:p>
            <a:pPr eaLnBrk="1" hangingPunct="1">
              <a:lnSpc>
                <a:spcPct val="90000"/>
              </a:lnSpc>
            </a:pPr>
            <a:r>
              <a:rPr lang="en-US" sz="2600" smtClean="0"/>
              <a:t>Drug limitations recognized</a:t>
            </a:r>
          </a:p>
          <a:p>
            <a:pPr lvl="1" eaLnBrk="1" hangingPunct="1">
              <a:lnSpc>
                <a:spcPct val="90000"/>
              </a:lnSpc>
            </a:pPr>
            <a:r>
              <a:rPr lang="en-US" sz="2400" smtClean="0"/>
              <a:t>Treatment resistance</a:t>
            </a:r>
          </a:p>
          <a:p>
            <a:pPr lvl="1" eaLnBrk="1" hangingPunct="1">
              <a:lnSpc>
                <a:spcPct val="90000"/>
              </a:lnSpc>
            </a:pPr>
            <a:r>
              <a:rPr lang="en-US" sz="2400" smtClean="0"/>
              <a:t>Special populations</a:t>
            </a:r>
          </a:p>
          <a:p>
            <a:pPr lvl="1" eaLnBrk="1" hangingPunct="1">
              <a:lnSpc>
                <a:spcPct val="90000"/>
              </a:lnSpc>
            </a:pPr>
            <a:r>
              <a:rPr lang="en-US" sz="2400" smtClean="0"/>
              <a:t>Evidence-based medicine (Lancet 2003)</a:t>
            </a:r>
          </a:p>
          <a:p>
            <a:pPr lvl="2" eaLnBrk="1" hangingPunct="1">
              <a:lnSpc>
                <a:spcPct val="90000"/>
              </a:lnSpc>
            </a:pPr>
            <a:r>
              <a:rPr lang="en-US" sz="2000" smtClean="0"/>
              <a:t>Efficacy and effectiveness studies</a:t>
            </a:r>
          </a:p>
          <a:p>
            <a:pPr lvl="2" eaLnBrk="1" hangingPunct="1">
              <a:lnSpc>
                <a:spcPct val="90000"/>
              </a:lnSpc>
            </a:pPr>
            <a:r>
              <a:rPr lang="en-US" sz="2000" smtClean="0"/>
              <a:t>Treatment algorithms and guidelines</a:t>
            </a:r>
          </a:p>
          <a:p>
            <a:pPr eaLnBrk="1" hangingPunct="1">
              <a:lnSpc>
                <a:spcPct val="90000"/>
              </a:lnSpc>
            </a:pPr>
            <a:r>
              <a:rPr lang="en-US" sz="2600" smtClean="0"/>
              <a:t>Increased understanding of technical issues</a:t>
            </a:r>
          </a:p>
          <a:p>
            <a:pPr lvl="1" eaLnBrk="1" hangingPunct="1">
              <a:lnSpc>
                <a:spcPct val="90000"/>
              </a:lnSpc>
            </a:pPr>
            <a:r>
              <a:rPr lang="en-US" sz="2400" smtClean="0"/>
              <a:t>Seizure threshold concept</a:t>
            </a:r>
          </a:p>
          <a:p>
            <a:pPr lvl="1" eaLnBrk="1" hangingPunct="1">
              <a:lnSpc>
                <a:spcPct val="90000"/>
              </a:lnSpc>
            </a:pPr>
            <a:r>
              <a:rPr lang="en-US" sz="2400" smtClean="0"/>
              <a:t>Lead placement</a:t>
            </a:r>
          </a:p>
          <a:p>
            <a:pPr eaLnBrk="1" hangingPunct="1">
              <a:lnSpc>
                <a:spcPct val="90000"/>
              </a:lnSpc>
            </a:pPr>
            <a:r>
              <a:rPr lang="en-US" sz="2600" smtClean="0"/>
              <a:t>Better patient selection and matching to treatment</a:t>
            </a:r>
          </a:p>
          <a:p>
            <a:pPr eaLnBrk="1" hangingPunct="1">
              <a:lnSpc>
                <a:spcPct val="90000"/>
              </a:lnSpc>
            </a:pPr>
            <a:r>
              <a:rPr lang="en-US" sz="2600" smtClean="0"/>
              <a:t>Public was better informed, but misconceptions persist.  Grassroots advocacy groups are helping to dispel notions against ECT.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609600" y="228600"/>
            <a:ext cx="8153400" cy="990600"/>
          </a:xfrm>
        </p:spPr>
        <p:txBody>
          <a:bodyPr/>
          <a:lstStyle/>
          <a:p>
            <a:r>
              <a:rPr lang="en-US" smtClean="0"/>
              <a:t>ECT Principles: Energy I</a:t>
            </a:r>
          </a:p>
        </p:txBody>
      </p:sp>
      <p:sp>
        <p:nvSpPr>
          <p:cNvPr id="45058" name="Rectangle 3"/>
          <p:cNvSpPr>
            <a:spLocks noGrp="1"/>
          </p:cNvSpPr>
          <p:nvPr>
            <p:ph type="body" idx="1"/>
          </p:nvPr>
        </p:nvSpPr>
        <p:spPr>
          <a:xfrm>
            <a:off x="152400" y="1676400"/>
            <a:ext cx="8686800" cy="4724400"/>
          </a:xfrm>
        </p:spPr>
        <p:txBody>
          <a:bodyPr/>
          <a:lstStyle/>
          <a:p>
            <a:r>
              <a:rPr lang="en-US" sz="2500" smtClean="0"/>
              <a:t>Application of a small amount of electrical energy to the brain to elicit a generalized seizure: 10 – 100J (or up to 572 mC charge)</a:t>
            </a:r>
          </a:p>
          <a:p>
            <a:pPr lvl="1"/>
            <a:r>
              <a:rPr lang="en-US" sz="2200" smtClean="0"/>
              <a:t>Cardiac defibrillation: 100 – 360J</a:t>
            </a:r>
          </a:p>
          <a:p>
            <a:pPr lvl="1"/>
            <a:r>
              <a:rPr lang="en-US" sz="2200" smtClean="0"/>
              <a:t>100-watt bulb will consume 100J in 1 second</a:t>
            </a:r>
          </a:p>
          <a:p>
            <a:pPr lvl="1"/>
            <a:r>
              <a:rPr lang="en-US" sz="2200" smtClean="0"/>
              <a:t>Blue tip kitchen match = 1 btu (1000J) </a:t>
            </a:r>
          </a:p>
          <a:p>
            <a:pPr lvl="1"/>
            <a:r>
              <a:rPr lang="en-US" sz="2200" smtClean="0"/>
              <a:t>Pot of coffee takes 2 million joules (2000 btu)</a:t>
            </a:r>
          </a:p>
          <a:p>
            <a:r>
              <a:rPr lang="en-US" sz="2500" smtClean="0"/>
              <a:t>Note that even applying the max energy of 100J is almost always less than what is typically used in cardiac defibrillation</a:t>
            </a:r>
          </a:p>
          <a:p>
            <a:r>
              <a:rPr lang="en-US" sz="2500" smtClean="0"/>
              <a:t>ECT goal: Apply the least but most effective amount of energy to effect clinical improvement but minimize cognitive side-effects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609600" y="228600"/>
            <a:ext cx="8153400" cy="990600"/>
          </a:xfrm>
        </p:spPr>
        <p:txBody>
          <a:bodyPr/>
          <a:lstStyle/>
          <a:p>
            <a:r>
              <a:rPr lang="en-US" smtClean="0"/>
              <a:t>ECT Principles: Energy II</a:t>
            </a:r>
          </a:p>
        </p:txBody>
      </p:sp>
      <p:sp>
        <p:nvSpPr>
          <p:cNvPr id="46082" name="Rectangle 3"/>
          <p:cNvSpPr>
            <a:spLocks noGrp="1"/>
          </p:cNvSpPr>
          <p:nvPr>
            <p:ph type="body" idx="1"/>
          </p:nvPr>
        </p:nvSpPr>
        <p:spPr>
          <a:xfrm>
            <a:off x="612775" y="1600200"/>
            <a:ext cx="8153400" cy="4525963"/>
          </a:xfrm>
        </p:spPr>
        <p:txBody>
          <a:bodyPr/>
          <a:lstStyle/>
          <a:p>
            <a:pPr>
              <a:lnSpc>
                <a:spcPct val="90000"/>
              </a:lnSpc>
            </a:pPr>
            <a:r>
              <a:rPr lang="en-US" sz="2500" smtClean="0"/>
              <a:t>Charge (mC) vs. Joules (J)</a:t>
            </a:r>
          </a:p>
          <a:p>
            <a:pPr lvl="1">
              <a:lnSpc>
                <a:spcPct val="90000"/>
              </a:lnSpc>
            </a:pPr>
            <a:r>
              <a:rPr lang="en-US" sz="2200" smtClean="0"/>
              <a:t>Ohm’s Law: V = I x R where V is voltage; I, current; R, resistance</a:t>
            </a:r>
          </a:p>
          <a:p>
            <a:pPr lvl="1">
              <a:lnSpc>
                <a:spcPct val="90000"/>
              </a:lnSpc>
            </a:pPr>
            <a:r>
              <a:rPr lang="en-US" sz="2200" smtClean="0"/>
              <a:t>In biological systems; R is replaced by Impedance</a:t>
            </a:r>
          </a:p>
          <a:p>
            <a:pPr lvl="1">
              <a:lnSpc>
                <a:spcPct val="90000"/>
              </a:lnSpc>
            </a:pPr>
            <a:r>
              <a:rPr lang="en-US" sz="2200" smtClean="0"/>
              <a:t>A more precise measure is Charge, q</a:t>
            </a:r>
          </a:p>
          <a:p>
            <a:pPr>
              <a:lnSpc>
                <a:spcPct val="90000"/>
              </a:lnSpc>
            </a:pPr>
            <a:r>
              <a:rPr lang="en-US" sz="2500" smtClean="0"/>
              <a:t>Deriving charge (energy) calculations is based on parameters which include:</a:t>
            </a:r>
          </a:p>
          <a:p>
            <a:pPr lvl="1">
              <a:lnSpc>
                <a:spcPct val="90000"/>
              </a:lnSpc>
            </a:pPr>
            <a:r>
              <a:rPr lang="en-US" sz="2200" smtClean="0"/>
              <a:t>PW: pulse width; Hz: frequency; time: in milliseconds; i: current</a:t>
            </a:r>
          </a:p>
          <a:p>
            <a:pPr lvl="1">
              <a:lnSpc>
                <a:spcPct val="90000"/>
              </a:lnSpc>
            </a:pPr>
            <a:r>
              <a:rPr lang="en-US" sz="2200" smtClean="0"/>
              <a:t>Can vary charge (or energy) over Pulse Width (PW), frequency (Hz), duration (sec),  and amount of current (constant, i)</a:t>
            </a:r>
          </a:p>
          <a:p>
            <a:pPr lvl="1">
              <a:lnSpc>
                <a:spcPct val="90000"/>
              </a:lnSpc>
            </a:pPr>
            <a:r>
              <a:rPr lang="en-US" sz="2200" b="1" i="1" smtClean="0"/>
              <a:t>Efficiency</a:t>
            </a:r>
            <a:r>
              <a:rPr lang="en-US" sz="2200" smtClean="0"/>
              <a:t> of seizure elicitation varies according to parameters chosen and chronaxie of neuron</a:t>
            </a:r>
          </a:p>
          <a:p>
            <a:pPr lvl="1">
              <a:lnSpc>
                <a:spcPct val="90000"/>
              </a:lnSpc>
            </a:pPr>
            <a:r>
              <a:rPr lang="en-US" sz="2200" smtClean="0"/>
              <a:t>Different lead placements also require different energy settings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57200" y="457200"/>
            <a:ext cx="8153400" cy="762000"/>
          </a:xfrm>
        </p:spPr>
        <p:txBody>
          <a:bodyPr/>
          <a:lstStyle/>
          <a:p>
            <a:r>
              <a:rPr lang="en-US" sz="4000" smtClean="0"/>
              <a:t>ECT Principles: Seizure Threshold (ST)</a:t>
            </a:r>
          </a:p>
        </p:txBody>
      </p:sp>
      <p:sp>
        <p:nvSpPr>
          <p:cNvPr id="47106" name="Rectangle 3"/>
          <p:cNvSpPr>
            <a:spLocks noGrp="1"/>
          </p:cNvSpPr>
          <p:nvPr>
            <p:ph type="body" idx="1"/>
          </p:nvPr>
        </p:nvSpPr>
        <p:spPr>
          <a:xfrm>
            <a:off x="304800" y="1524000"/>
            <a:ext cx="8534400" cy="5105400"/>
          </a:xfrm>
        </p:spPr>
        <p:txBody>
          <a:bodyPr/>
          <a:lstStyle/>
          <a:p>
            <a:r>
              <a:rPr lang="en-US" sz="2500" smtClean="0"/>
              <a:t>ST: The minimum amount of energy required to elicit a generalized seizure</a:t>
            </a:r>
          </a:p>
          <a:p>
            <a:pPr lvl="1"/>
            <a:r>
              <a:rPr lang="en-US" sz="2200" smtClean="0"/>
              <a:t>Varies in the population: 9 to 40-fold </a:t>
            </a:r>
            <a:r>
              <a:rPr lang="en-US" sz="1700" smtClean="0"/>
              <a:t>(Sackeim 1987)</a:t>
            </a:r>
          </a:p>
          <a:p>
            <a:pPr>
              <a:buFont typeface="Wingdings" pitchFamily="2" charset="2"/>
              <a:buNone/>
            </a:pPr>
            <a:endParaRPr lang="en-US" sz="2100"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endParaRPr lang="en-US" sz="2500" smtClean="0"/>
          </a:p>
          <a:p>
            <a:r>
              <a:rPr lang="en-US" sz="2500" smtClean="0"/>
              <a:t>Seizure titration is necessary and recommended (2001 APA ECT Task Force Report).</a:t>
            </a:r>
            <a:endParaRPr lang="en-US" smtClean="0"/>
          </a:p>
        </p:txBody>
      </p:sp>
      <p:graphicFrame>
        <p:nvGraphicFramePr>
          <p:cNvPr id="93188" name="Group 4"/>
          <p:cNvGraphicFramePr>
            <a:graphicFrameLocks noGrp="1"/>
          </p:cNvGraphicFramePr>
          <p:nvPr/>
        </p:nvGraphicFramePr>
        <p:xfrm>
          <a:off x="1219200" y="2882900"/>
          <a:ext cx="6858000" cy="2679700"/>
        </p:xfrm>
        <a:graphic>
          <a:graphicData uri="http://schemas.openxmlformats.org/drawingml/2006/table">
            <a:tbl>
              <a:tblPr/>
              <a:tblGrid>
                <a:gridCol w="3352800"/>
                <a:gridCol w="1752600"/>
                <a:gridCol w="1752600"/>
              </a:tblGrid>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Variable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Lower </a:t>
                      </a:r>
                      <a:r>
                        <a:rPr kumimoji="0" lang="en-US" sz="1500" b="1" i="0" u="none" strike="noStrike" cap="none" normalizeH="0" baseline="0" smtClean="0">
                          <a:ln>
                            <a:noFill/>
                          </a:ln>
                          <a:solidFill>
                            <a:schemeClr val="tx1"/>
                          </a:solidFill>
                          <a:effectLst/>
                          <a:latin typeface="Tw Cen MT" pitchFamily="34" charset="0"/>
                          <a:sym typeface="Symbol" pitchFamily="18" charset="2"/>
                        </a:rPr>
                        <a:t>     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Sex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Lead placement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RUL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BL &lt; BF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Younger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Older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Medications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Pro-convulsant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Anti-convulsant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Frequency / # of treatments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Beginning, fewer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Later,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Waveform parameters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Brief pulse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Sine-wave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Illness characteristics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500" b="1" i="0" u="none" strike="noStrike" cap="none" normalizeH="0" baseline="0" smtClean="0">
                          <a:ln>
                            <a:noFill/>
                          </a:ln>
                          <a:solidFill>
                            <a:schemeClr val="tx1"/>
                          </a:solidFill>
                          <a:effectLst/>
                          <a:latin typeface="Tw Cen MT" pitchFamily="34" charset="0"/>
                        </a:rPr>
                        <a:t>Variable effects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p:cNvSpPr>
          <p:nvPr>
            <p:ph type="title"/>
          </p:nvPr>
        </p:nvSpPr>
        <p:spPr/>
        <p:txBody>
          <a:bodyPr/>
          <a:lstStyle/>
          <a:p>
            <a:r>
              <a:rPr lang="en-US" smtClean="0"/>
              <a:t>Lead Placements in ECT</a:t>
            </a:r>
          </a:p>
        </p:txBody>
      </p:sp>
      <p:sp>
        <p:nvSpPr>
          <p:cNvPr id="48130" name="Rectangle 7"/>
          <p:cNvSpPr>
            <a:spLocks noGrp="1"/>
          </p:cNvSpPr>
          <p:nvPr>
            <p:ph type="body" sz="half" idx="1"/>
          </p:nvPr>
        </p:nvSpPr>
        <p:spPr>
          <a:xfrm>
            <a:off x="612775" y="5486400"/>
            <a:ext cx="4000500" cy="1143000"/>
          </a:xfrm>
        </p:spPr>
        <p:txBody>
          <a:bodyPr/>
          <a:lstStyle/>
          <a:p>
            <a:pPr>
              <a:lnSpc>
                <a:spcPct val="80000"/>
              </a:lnSpc>
            </a:pPr>
            <a:r>
              <a:rPr lang="en-US" sz="1700" smtClean="0"/>
              <a:t>RUL D’Elia Placement</a:t>
            </a:r>
          </a:p>
          <a:p>
            <a:pPr lvl="1">
              <a:lnSpc>
                <a:spcPct val="80000"/>
              </a:lnSpc>
            </a:pPr>
            <a:r>
              <a:rPr lang="en-US" sz="1500" smtClean="0"/>
              <a:t>Less cognitive impairment</a:t>
            </a:r>
          </a:p>
          <a:p>
            <a:pPr lvl="1">
              <a:lnSpc>
                <a:spcPct val="80000"/>
              </a:lnSpc>
            </a:pPr>
            <a:r>
              <a:rPr lang="en-US" sz="1500" smtClean="0"/>
              <a:t>Better tolerated than BT</a:t>
            </a:r>
          </a:p>
          <a:p>
            <a:pPr lvl="1">
              <a:lnSpc>
                <a:spcPct val="80000"/>
              </a:lnSpc>
            </a:pPr>
            <a:r>
              <a:rPr lang="en-US" sz="1500" smtClean="0"/>
              <a:t>Brief and ultrabrief PW usage</a:t>
            </a:r>
          </a:p>
        </p:txBody>
      </p:sp>
      <p:sp>
        <p:nvSpPr>
          <p:cNvPr id="48131" name="Rectangle 8"/>
          <p:cNvSpPr>
            <a:spLocks noGrp="1"/>
          </p:cNvSpPr>
          <p:nvPr>
            <p:ph type="body" sz="half" idx="2"/>
          </p:nvPr>
        </p:nvSpPr>
        <p:spPr>
          <a:xfrm>
            <a:off x="4765675" y="5486400"/>
            <a:ext cx="4000500" cy="1066800"/>
          </a:xfrm>
        </p:spPr>
        <p:txBody>
          <a:bodyPr/>
          <a:lstStyle/>
          <a:p>
            <a:pPr>
              <a:lnSpc>
                <a:spcPct val="80000"/>
              </a:lnSpc>
            </a:pPr>
            <a:r>
              <a:rPr lang="en-US" sz="1700" smtClean="0"/>
              <a:t>Bilateral Placement</a:t>
            </a:r>
          </a:p>
          <a:p>
            <a:pPr lvl="1">
              <a:lnSpc>
                <a:spcPct val="80000"/>
              </a:lnSpc>
            </a:pPr>
            <a:r>
              <a:rPr lang="en-US" sz="1500" smtClean="0"/>
              <a:t>3 types: BT, BF, asym. BF</a:t>
            </a:r>
          </a:p>
          <a:p>
            <a:pPr lvl="1">
              <a:lnSpc>
                <a:spcPct val="80000"/>
              </a:lnSpc>
            </a:pPr>
            <a:r>
              <a:rPr lang="en-US" sz="1500" smtClean="0"/>
              <a:t>BT is always worse cognitively, but may have slight efficacy advantage</a:t>
            </a:r>
          </a:p>
        </p:txBody>
      </p:sp>
      <p:pic>
        <p:nvPicPr>
          <p:cNvPr id="48132" name="Picture 5" descr="~im0018"/>
          <p:cNvPicPr>
            <a:picLocks noChangeAspect="1" noChangeArrowheads="1"/>
          </p:cNvPicPr>
          <p:nvPr/>
        </p:nvPicPr>
        <p:blipFill>
          <a:blip r:embed="rId2"/>
          <a:srcRect/>
          <a:stretch>
            <a:fillRect/>
          </a:stretch>
        </p:blipFill>
        <p:spPr bwMode="auto">
          <a:xfrm>
            <a:off x="990600" y="1676400"/>
            <a:ext cx="7086600" cy="3657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nchor="b"/>
          <a:lstStyle/>
          <a:p>
            <a:pPr eaLnBrk="1" hangingPunct="1"/>
            <a:r>
              <a:rPr lang="en-US" smtClean="0"/>
              <a:t>ECT Patient Selection – 1 </a:t>
            </a:r>
          </a:p>
        </p:txBody>
      </p:sp>
      <p:sp>
        <p:nvSpPr>
          <p:cNvPr id="21507" name="Rectangle 3"/>
          <p:cNvSpPr>
            <a:spLocks noGrp="1" noChangeArrowheads="1"/>
          </p:cNvSpPr>
          <p:nvPr>
            <p:ph type="body" idx="4294967295"/>
          </p:nvPr>
        </p:nvSpPr>
        <p:spPr>
          <a:xfrm>
            <a:off x="612775" y="1981200"/>
            <a:ext cx="8153400" cy="4144963"/>
          </a:xfrm>
        </p:spPr>
        <p:txBody>
          <a:bodyPr/>
          <a:lstStyle/>
          <a:p>
            <a:pPr eaLnBrk="1" hangingPunct="1"/>
            <a:r>
              <a:rPr lang="en-US" b="1" i="1" smtClean="0"/>
              <a:t>What</a:t>
            </a:r>
            <a:r>
              <a:rPr lang="en-US" b="1" smtClean="0"/>
              <a:t> </a:t>
            </a:r>
            <a:r>
              <a:rPr lang="en-US" smtClean="0"/>
              <a:t>does ECT help </a:t>
            </a:r>
          </a:p>
          <a:p>
            <a:pPr eaLnBrk="1" hangingPunct="1"/>
            <a:r>
              <a:rPr lang="en-US" b="1" i="1" smtClean="0"/>
              <a:t>What</a:t>
            </a:r>
            <a:r>
              <a:rPr lang="en-US" smtClean="0"/>
              <a:t> does ECT </a:t>
            </a:r>
            <a:r>
              <a:rPr lang="en-US" b="1" i="1" smtClean="0">
                <a:solidFill>
                  <a:srgbClr val="FF0000"/>
                </a:solidFill>
              </a:rPr>
              <a:t>not</a:t>
            </a:r>
            <a:r>
              <a:rPr lang="en-US" smtClean="0"/>
              <a:t> help?</a:t>
            </a:r>
          </a:p>
          <a:p>
            <a:pPr eaLnBrk="1" hangingPunct="1"/>
            <a:r>
              <a:rPr lang="en-US" smtClean="0"/>
              <a:t>Who should or should not get ECT?</a:t>
            </a:r>
          </a:p>
          <a:p>
            <a:pPr eaLnBrk="1" hangingPunct="1"/>
            <a:r>
              <a:rPr lang="en-US" smtClean="0"/>
              <a:t>ECT does not treat every psychiatric condition and</a:t>
            </a:r>
          </a:p>
          <a:p>
            <a:pPr eaLnBrk="1" hangingPunct="1"/>
            <a:r>
              <a:rPr lang="en-US" smtClean="0"/>
              <a:t>Not everyone who has a recognized or appropriate condition is appropriate to receive 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12775" y="228600"/>
            <a:ext cx="8153400" cy="990600"/>
          </a:xfrm>
        </p:spPr>
        <p:txBody>
          <a:bodyPr lIns="92075" tIns="46038" rIns="92075" bIns="46038"/>
          <a:lstStyle/>
          <a:p>
            <a:pPr eaLnBrk="1" hangingPunct="1"/>
            <a:r>
              <a:rPr lang="en-US" sz="3600" smtClean="0"/>
              <a:t>ECT Indications:  DSM-IV Diagnosis</a:t>
            </a:r>
          </a:p>
        </p:txBody>
      </p:sp>
      <p:sp>
        <p:nvSpPr>
          <p:cNvPr id="41987" name="Rectangle 3"/>
          <p:cNvSpPr>
            <a:spLocks noGrp="1" noChangeArrowheads="1"/>
          </p:cNvSpPr>
          <p:nvPr>
            <p:ph sz="quarter" idx="1"/>
          </p:nvPr>
        </p:nvSpPr>
        <p:spPr>
          <a:xfrm>
            <a:off x="612775" y="1600200"/>
            <a:ext cx="8153400" cy="4495800"/>
          </a:xfrm>
        </p:spPr>
        <p:txBody>
          <a:bodyPr lIns="92075" tIns="46038" rIns="92075" bIns="46038"/>
          <a:lstStyle/>
          <a:p>
            <a:pPr eaLnBrk="1" hangingPunct="1">
              <a:lnSpc>
                <a:spcPct val="90000"/>
              </a:lnSpc>
            </a:pPr>
            <a:r>
              <a:rPr lang="en-US" sz="2400" smtClean="0"/>
              <a:t>Major Depression, Dysthymia</a:t>
            </a:r>
          </a:p>
          <a:p>
            <a:pPr eaLnBrk="1" hangingPunct="1">
              <a:lnSpc>
                <a:spcPct val="90000"/>
              </a:lnSpc>
            </a:pPr>
            <a:r>
              <a:rPr lang="en-US" sz="2400" smtClean="0"/>
              <a:t>Bipolar Disorder, Cyclothymia</a:t>
            </a:r>
          </a:p>
          <a:p>
            <a:pPr eaLnBrk="1" hangingPunct="1">
              <a:lnSpc>
                <a:spcPct val="90000"/>
              </a:lnSpc>
            </a:pPr>
            <a:r>
              <a:rPr lang="en-US" sz="2400" smtClean="0"/>
              <a:t>Schizophrenia and other “idiopathic” psychosis</a:t>
            </a:r>
          </a:p>
          <a:p>
            <a:pPr eaLnBrk="1" hangingPunct="1">
              <a:lnSpc>
                <a:spcPct val="90000"/>
              </a:lnSpc>
            </a:pPr>
            <a:r>
              <a:rPr lang="en-US" sz="2400" smtClean="0"/>
              <a:t>Mood or psychiatric disorders due to GMC</a:t>
            </a:r>
          </a:p>
          <a:p>
            <a:pPr eaLnBrk="1" hangingPunct="1">
              <a:lnSpc>
                <a:spcPct val="90000"/>
              </a:lnSpc>
            </a:pPr>
            <a:r>
              <a:rPr lang="en-US" sz="2400" smtClean="0"/>
              <a:t>Medical disorders</a:t>
            </a:r>
          </a:p>
          <a:p>
            <a:pPr lvl="1" eaLnBrk="1" hangingPunct="1">
              <a:lnSpc>
                <a:spcPct val="90000"/>
              </a:lnSpc>
            </a:pPr>
            <a:r>
              <a:rPr lang="en-US" sz="2400" smtClean="0"/>
              <a:t>NMS</a:t>
            </a:r>
          </a:p>
          <a:p>
            <a:pPr lvl="1" eaLnBrk="1" hangingPunct="1">
              <a:lnSpc>
                <a:spcPct val="90000"/>
              </a:lnSpc>
            </a:pPr>
            <a:r>
              <a:rPr lang="en-US" sz="2400" smtClean="0"/>
              <a:t>Catatonia</a:t>
            </a:r>
          </a:p>
          <a:p>
            <a:pPr lvl="1" eaLnBrk="1" hangingPunct="1">
              <a:lnSpc>
                <a:spcPct val="90000"/>
              </a:lnSpc>
            </a:pPr>
            <a:r>
              <a:rPr lang="en-US" sz="2400" smtClean="0"/>
              <a:t>Intractable seizure disorder</a:t>
            </a:r>
          </a:p>
          <a:p>
            <a:pPr lvl="1" eaLnBrk="1" hangingPunct="1">
              <a:lnSpc>
                <a:spcPct val="90000"/>
              </a:lnSpc>
            </a:pPr>
            <a:r>
              <a:rPr lang="en-US" sz="2400" smtClean="0"/>
              <a:t>Hypopituitarism?</a:t>
            </a:r>
          </a:p>
          <a:p>
            <a:pPr eaLnBrk="1" hangingPunct="1">
              <a:lnSpc>
                <a:spcPct val="90000"/>
              </a:lnSpc>
            </a:pPr>
            <a:r>
              <a:rPr lang="en-US" sz="2400" smtClean="0"/>
              <a:t>? Dementia, Delirium</a:t>
            </a:r>
          </a:p>
        </p:txBody>
      </p:sp>
      <p:pic>
        <p:nvPicPr>
          <p:cNvPr id="41988" name="Picture 4" descr="M:\PFiles\MSOffice\Clipart\smbusbas\bd20120_.wmf"/>
          <p:cNvPicPr>
            <a:picLocks noChangeAspect="1" noChangeArrowheads="1"/>
          </p:cNvPicPr>
          <p:nvPr/>
        </p:nvPicPr>
        <p:blipFill>
          <a:blip r:embed="rId3"/>
          <a:srcRect/>
          <a:stretch>
            <a:fillRect/>
          </a:stretch>
        </p:blipFill>
        <p:spPr bwMode="auto">
          <a:xfrm>
            <a:off x="5257800" y="3810000"/>
            <a:ext cx="3462338" cy="2339975"/>
          </a:xfrm>
          <a:prstGeom prst="rect">
            <a:avLst/>
          </a:prstGeom>
          <a:noFill/>
          <a:ln w="9525">
            <a:noFill/>
            <a:miter lim="800000"/>
            <a:headEnd/>
            <a:tailEnd/>
          </a:ln>
        </p:spPr>
      </p:pic>
      <p:sp>
        <p:nvSpPr>
          <p:cNvPr id="50180" name="Rectangle 4"/>
          <p:cNvSpPr>
            <a:spLocks noChangeArrowheads="1"/>
          </p:cNvSpPr>
          <p:nvPr/>
        </p:nvSpPr>
        <p:spPr bwMode="auto">
          <a:xfrm>
            <a:off x="5867400" y="95885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heckerboard(across)">
                                      <p:cBhvr>
                                        <p:cTn id="7" dur="500"/>
                                        <p:tgtEl>
                                          <p:spTgt spid="41987"/>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41988"/>
                                        </p:tgtEl>
                                        <p:attrNameLst>
                                          <p:attrName>style.visibility</p:attrName>
                                        </p:attrNameLst>
                                      </p:cBhvr>
                                      <p:to>
                                        <p:strVal val="visible"/>
                                      </p:to>
                                    </p:set>
                                    <p:anim calcmode="lin" valueType="num">
                                      <p:cBhvr additive="base">
                                        <p:cTn id="11" dur="500" fill="hold"/>
                                        <p:tgtEl>
                                          <p:spTgt spid="41988"/>
                                        </p:tgtEl>
                                        <p:attrNameLst>
                                          <p:attrName>ppt_x</p:attrName>
                                        </p:attrNameLst>
                                      </p:cBhvr>
                                      <p:tavLst>
                                        <p:tav tm="0">
                                          <p:val>
                                            <p:strVal val="1+#ppt_w/2"/>
                                          </p:val>
                                        </p:tav>
                                        <p:tav tm="100000">
                                          <p:val>
                                            <p:strVal val="#ppt_x"/>
                                          </p:val>
                                        </p:tav>
                                      </p:tavLst>
                                    </p:anim>
                                    <p:anim calcmode="lin" valueType="num">
                                      <p:cBhvr additive="base">
                                        <p:cTn id="12"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nchor="b"/>
          <a:lstStyle/>
          <a:p>
            <a:pPr eaLnBrk="1" hangingPunct="1"/>
            <a:r>
              <a:rPr lang="en-US" sz="3600" smtClean="0"/>
              <a:t>Conditions or Situations where ECT is</a:t>
            </a:r>
            <a:br>
              <a:rPr lang="en-US" sz="3600" smtClean="0"/>
            </a:br>
            <a:r>
              <a:rPr lang="en-US" sz="3600" b="1" i="1" smtClean="0"/>
              <a:t>not</a:t>
            </a:r>
            <a:r>
              <a:rPr lang="en-US" sz="3600" smtClean="0"/>
              <a:t> recommended</a:t>
            </a:r>
          </a:p>
        </p:txBody>
      </p:sp>
      <p:sp>
        <p:nvSpPr>
          <p:cNvPr id="52226" name="Rectangle 3"/>
          <p:cNvSpPr>
            <a:spLocks noGrp="1" noChangeArrowheads="1"/>
          </p:cNvSpPr>
          <p:nvPr>
            <p:ph type="body" idx="4294967295"/>
          </p:nvPr>
        </p:nvSpPr>
        <p:spPr>
          <a:xfrm>
            <a:off x="228600" y="1676400"/>
            <a:ext cx="8610600" cy="5029200"/>
          </a:xfrm>
        </p:spPr>
        <p:txBody>
          <a:bodyPr/>
          <a:lstStyle/>
          <a:p>
            <a:pPr eaLnBrk="1" hangingPunct="1">
              <a:lnSpc>
                <a:spcPct val="90000"/>
              </a:lnSpc>
            </a:pPr>
            <a:r>
              <a:rPr lang="en-US" sz="2100" smtClean="0"/>
              <a:t>Axis I conditions ECT </a:t>
            </a:r>
            <a:r>
              <a:rPr lang="en-US" sz="2100" b="1" i="1" smtClean="0"/>
              <a:t>does not</a:t>
            </a:r>
            <a:r>
              <a:rPr lang="en-US" sz="2100" smtClean="0"/>
              <a:t> appear to help:</a:t>
            </a:r>
          </a:p>
          <a:p>
            <a:pPr lvl="1" eaLnBrk="1" hangingPunct="1">
              <a:lnSpc>
                <a:spcPct val="90000"/>
              </a:lnSpc>
            </a:pPr>
            <a:r>
              <a:rPr lang="en-US" sz="2000" smtClean="0"/>
              <a:t>Primary anxiety disorders</a:t>
            </a:r>
          </a:p>
          <a:p>
            <a:pPr lvl="1" eaLnBrk="1" hangingPunct="1">
              <a:lnSpc>
                <a:spcPct val="90000"/>
              </a:lnSpc>
            </a:pPr>
            <a:r>
              <a:rPr lang="en-US" sz="2000" smtClean="0"/>
              <a:t>Primary active substance abuse/dependence disorders</a:t>
            </a:r>
          </a:p>
          <a:p>
            <a:pPr lvl="1" eaLnBrk="1" hangingPunct="1">
              <a:lnSpc>
                <a:spcPct val="90000"/>
              </a:lnSpc>
            </a:pPr>
            <a:r>
              <a:rPr lang="en-US" sz="2000" smtClean="0"/>
              <a:t>Eating disorders</a:t>
            </a:r>
          </a:p>
          <a:p>
            <a:pPr lvl="1" eaLnBrk="1" hangingPunct="1">
              <a:lnSpc>
                <a:spcPct val="90000"/>
              </a:lnSpc>
            </a:pPr>
            <a:r>
              <a:rPr lang="en-US" sz="2000" smtClean="0"/>
              <a:t>Somatoform disorders</a:t>
            </a:r>
          </a:p>
          <a:p>
            <a:pPr lvl="1" eaLnBrk="1" hangingPunct="1">
              <a:lnSpc>
                <a:spcPct val="90000"/>
              </a:lnSpc>
            </a:pPr>
            <a:r>
              <a:rPr lang="en-US" sz="2000" smtClean="0"/>
              <a:t>Dissociative disorders</a:t>
            </a:r>
          </a:p>
          <a:p>
            <a:pPr lvl="1" eaLnBrk="1" hangingPunct="1">
              <a:lnSpc>
                <a:spcPct val="90000"/>
              </a:lnSpc>
            </a:pPr>
            <a:r>
              <a:rPr lang="en-US" sz="2000" smtClean="0"/>
              <a:t>Developmental disorders</a:t>
            </a:r>
          </a:p>
          <a:p>
            <a:pPr eaLnBrk="1" hangingPunct="1">
              <a:lnSpc>
                <a:spcPct val="90000"/>
              </a:lnSpc>
            </a:pPr>
            <a:r>
              <a:rPr lang="en-US" sz="2100" smtClean="0"/>
              <a:t>Axis II conditions</a:t>
            </a:r>
          </a:p>
          <a:p>
            <a:pPr lvl="1" eaLnBrk="1" hangingPunct="1">
              <a:lnSpc>
                <a:spcPct val="90000"/>
              </a:lnSpc>
            </a:pPr>
            <a:r>
              <a:rPr lang="en-US" sz="2000" smtClean="0"/>
              <a:t>If primary, ECT does not appear as effective nor is response as robust</a:t>
            </a:r>
          </a:p>
          <a:p>
            <a:pPr lvl="1" eaLnBrk="1" hangingPunct="1">
              <a:lnSpc>
                <a:spcPct val="90000"/>
              </a:lnSpc>
            </a:pPr>
            <a:r>
              <a:rPr lang="en-US" sz="2000" smtClean="0"/>
              <a:t>Patients may also not tolerate (cognitive) side effects</a:t>
            </a:r>
          </a:p>
          <a:p>
            <a:pPr eaLnBrk="1" hangingPunct="1">
              <a:lnSpc>
                <a:spcPct val="90000"/>
              </a:lnSpc>
            </a:pPr>
            <a:r>
              <a:rPr lang="en-US" sz="2100" smtClean="0"/>
              <a:t>Bear in mind 3 types of comorbidity</a:t>
            </a:r>
          </a:p>
          <a:p>
            <a:pPr lvl="1" eaLnBrk="1" hangingPunct="1">
              <a:lnSpc>
                <a:spcPct val="90000"/>
              </a:lnSpc>
            </a:pPr>
            <a:r>
              <a:rPr lang="en-US" sz="2000" smtClean="0"/>
              <a:t>Multiple Axis I diagnoses</a:t>
            </a:r>
          </a:p>
          <a:p>
            <a:pPr lvl="1" eaLnBrk="1" hangingPunct="1">
              <a:lnSpc>
                <a:spcPct val="90000"/>
              </a:lnSpc>
            </a:pPr>
            <a:r>
              <a:rPr lang="en-US" sz="2000" smtClean="0"/>
              <a:t>Axis I and Axis II</a:t>
            </a:r>
          </a:p>
          <a:p>
            <a:pPr lvl="1" eaLnBrk="1" hangingPunct="1">
              <a:lnSpc>
                <a:spcPct val="90000"/>
              </a:lnSpc>
            </a:pPr>
            <a:r>
              <a:rPr lang="en-US" sz="2000" smtClean="0"/>
              <a:t>Medical comorbidity </a:t>
            </a:r>
          </a:p>
        </p:txBody>
      </p:sp>
      <p:sp>
        <p:nvSpPr>
          <p:cNvPr id="52227" name="Rectangle 5"/>
          <p:cNvSpPr>
            <a:spLocks noChangeArrowheads="1"/>
          </p:cNvSpPr>
          <p:nvPr/>
        </p:nvSpPr>
        <p:spPr bwMode="auto">
          <a:xfrm>
            <a:off x="6019800" y="7620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nchor="b"/>
          <a:lstStyle/>
          <a:p>
            <a:pPr eaLnBrk="1" hangingPunct="1"/>
            <a:r>
              <a:rPr lang="en-US" smtClean="0"/>
              <a:t>ECT Patient Selection – 2 </a:t>
            </a:r>
          </a:p>
        </p:txBody>
      </p:sp>
      <p:sp>
        <p:nvSpPr>
          <p:cNvPr id="91139" name="Rectangle 3"/>
          <p:cNvSpPr>
            <a:spLocks noGrp="1" noChangeArrowheads="1"/>
          </p:cNvSpPr>
          <p:nvPr>
            <p:ph type="body" idx="4294967295"/>
          </p:nvPr>
        </p:nvSpPr>
        <p:spPr>
          <a:xfrm>
            <a:off x="762000" y="1752600"/>
            <a:ext cx="8193088" cy="4379913"/>
          </a:xfrm>
        </p:spPr>
        <p:txBody>
          <a:bodyPr/>
          <a:lstStyle/>
          <a:p>
            <a:pPr eaLnBrk="1" hangingPunct="1">
              <a:lnSpc>
                <a:spcPct val="90000"/>
              </a:lnSpc>
            </a:pPr>
            <a:r>
              <a:rPr lang="en-US" sz="2400" smtClean="0"/>
              <a:t>When is it time to </a:t>
            </a:r>
            <a:r>
              <a:rPr lang="en-US" sz="2400" b="1" i="1" smtClean="0">
                <a:solidFill>
                  <a:schemeClr val="hlink"/>
                </a:solidFill>
              </a:rPr>
              <a:t>consider</a:t>
            </a:r>
            <a:r>
              <a:rPr lang="en-US" sz="2400" smtClean="0">
                <a:solidFill>
                  <a:srgbClr val="00FF00"/>
                </a:solidFill>
              </a:rPr>
              <a:t> </a:t>
            </a:r>
            <a:r>
              <a:rPr lang="en-US" sz="2400" smtClean="0"/>
              <a:t>ECT?</a:t>
            </a:r>
          </a:p>
          <a:p>
            <a:pPr lvl="1" eaLnBrk="1" hangingPunct="1">
              <a:lnSpc>
                <a:spcPct val="90000"/>
              </a:lnSpc>
            </a:pPr>
            <a:r>
              <a:rPr lang="en-US" sz="2000" smtClean="0"/>
              <a:t>ECT Primary criteria</a:t>
            </a:r>
          </a:p>
          <a:p>
            <a:pPr lvl="1" eaLnBrk="1" hangingPunct="1">
              <a:lnSpc>
                <a:spcPct val="90000"/>
              </a:lnSpc>
            </a:pPr>
            <a:r>
              <a:rPr lang="en-US" sz="2000" smtClean="0"/>
              <a:t>ECT Secondary criteria</a:t>
            </a:r>
          </a:p>
          <a:p>
            <a:pPr eaLnBrk="1" hangingPunct="1">
              <a:lnSpc>
                <a:spcPct val="90000"/>
              </a:lnSpc>
            </a:pPr>
            <a:r>
              <a:rPr lang="en-US" sz="2400" smtClean="0"/>
              <a:t>Must patients have tried and failed (multiple) medication trials?</a:t>
            </a:r>
          </a:p>
          <a:p>
            <a:pPr lvl="1" eaLnBrk="1" hangingPunct="1">
              <a:lnSpc>
                <a:spcPct val="90000"/>
              </a:lnSpc>
            </a:pPr>
            <a:r>
              <a:rPr lang="en-US" sz="2000" smtClean="0"/>
              <a:t>How many?</a:t>
            </a:r>
          </a:p>
          <a:p>
            <a:pPr lvl="1" eaLnBrk="1" hangingPunct="1">
              <a:lnSpc>
                <a:spcPct val="90000"/>
              </a:lnSpc>
            </a:pPr>
            <a:r>
              <a:rPr lang="en-US" sz="2000" smtClean="0"/>
              <a:t>Which ones or which classes?</a:t>
            </a:r>
          </a:p>
          <a:p>
            <a:pPr eaLnBrk="1" hangingPunct="1">
              <a:lnSpc>
                <a:spcPct val="90000"/>
              </a:lnSpc>
            </a:pPr>
            <a:r>
              <a:rPr lang="en-US" sz="2400" smtClean="0"/>
              <a:t>How </a:t>
            </a:r>
            <a:r>
              <a:rPr lang="en-US" sz="2400" b="1" i="1" smtClean="0"/>
              <a:t>long</a:t>
            </a:r>
            <a:r>
              <a:rPr lang="en-US" sz="2400" smtClean="0"/>
              <a:t> should or must a person be depressed?</a:t>
            </a:r>
          </a:p>
          <a:p>
            <a:pPr eaLnBrk="1" hangingPunct="1">
              <a:lnSpc>
                <a:spcPct val="90000"/>
              </a:lnSpc>
            </a:pPr>
            <a:r>
              <a:rPr lang="en-US" sz="2400" smtClean="0"/>
              <a:t>How </a:t>
            </a:r>
            <a:r>
              <a:rPr lang="en-US" sz="2400" b="1" i="1" smtClean="0"/>
              <a:t>severely</a:t>
            </a:r>
            <a:r>
              <a:rPr lang="en-US" sz="2400" smtClean="0"/>
              <a:t> depressed should or must a person be?</a:t>
            </a:r>
          </a:p>
          <a:p>
            <a:pPr eaLnBrk="1" hangingPunct="1">
              <a:lnSpc>
                <a:spcPct val="90000"/>
              </a:lnSpc>
            </a:pPr>
            <a:r>
              <a:rPr lang="en-US" sz="2400" smtClean="0"/>
              <a:t>What do available treatment algorithms or guidelines advise?</a:t>
            </a:r>
          </a:p>
        </p:txBody>
      </p:sp>
      <p:sp>
        <p:nvSpPr>
          <p:cNvPr id="53251" name="Text Box 5"/>
          <p:cNvSpPr txBox="1">
            <a:spLocks noChangeArrowheads="1"/>
          </p:cNvSpPr>
          <p:nvPr/>
        </p:nvSpPr>
        <p:spPr bwMode="auto">
          <a:xfrm>
            <a:off x="3429000" y="5715000"/>
            <a:ext cx="5181600" cy="517525"/>
          </a:xfrm>
          <a:prstGeom prst="rect">
            <a:avLst/>
          </a:prstGeom>
          <a:noFill/>
          <a:ln w="9525" algn="ctr">
            <a:noFill/>
            <a:miter lim="800000"/>
            <a:headEnd/>
            <a:tailEnd/>
          </a:ln>
        </p:spPr>
        <p:txBody>
          <a:bodyPr>
            <a:spAutoFit/>
          </a:bodyPr>
          <a:lstStyle/>
          <a:p>
            <a:pPr eaLnBrk="0" hangingPunct="0">
              <a:spcBef>
                <a:spcPct val="50000"/>
              </a:spcBef>
            </a:pPr>
            <a:r>
              <a:rPr lang="en-US" sz="1400">
                <a:latin typeface="Tahoma" pitchFamily="34" charset="0"/>
              </a:rPr>
              <a:t>2001 APA ECT Task Force Report; APA Guidelines on Treatment of Depression; Texas Medication Algorithm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dissolve">
                                      <p:cBhvr>
                                        <p:cTn id="10" dur="500"/>
                                        <p:tgtEl>
                                          <p:spTgt spid="911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dissolve">
                                      <p:cBhvr>
                                        <p:cTn id="13" dur="500"/>
                                        <p:tgtEl>
                                          <p:spTgt spid="911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1139">
                                            <p:txEl>
                                              <p:pRg st="3" end="3"/>
                                            </p:txEl>
                                          </p:spTgt>
                                        </p:tgtEl>
                                        <p:attrNameLst>
                                          <p:attrName>style.visibility</p:attrName>
                                        </p:attrNameLst>
                                      </p:cBhvr>
                                      <p:to>
                                        <p:strVal val="visible"/>
                                      </p:to>
                                    </p:set>
                                    <p:animEffect transition="in" filter="dissolve">
                                      <p:cBhvr>
                                        <p:cTn id="18" dur="500"/>
                                        <p:tgtEl>
                                          <p:spTgt spid="9113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1139">
                                            <p:txEl>
                                              <p:pRg st="4" end="4"/>
                                            </p:txEl>
                                          </p:spTgt>
                                        </p:tgtEl>
                                        <p:attrNameLst>
                                          <p:attrName>style.visibility</p:attrName>
                                        </p:attrNameLst>
                                      </p:cBhvr>
                                      <p:to>
                                        <p:strVal val="visible"/>
                                      </p:to>
                                    </p:set>
                                    <p:animEffect transition="in" filter="dissolve">
                                      <p:cBhvr>
                                        <p:cTn id="21" dur="500"/>
                                        <p:tgtEl>
                                          <p:spTgt spid="9113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1139">
                                            <p:txEl>
                                              <p:pRg st="5" end="5"/>
                                            </p:txEl>
                                          </p:spTgt>
                                        </p:tgtEl>
                                        <p:attrNameLst>
                                          <p:attrName>style.visibility</p:attrName>
                                        </p:attrNameLst>
                                      </p:cBhvr>
                                      <p:to>
                                        <p:strVal val="visible"/>
                                      </p:to>
                                    </p:set>
                                    <p:animEffect transition="in" filter="dissolve">
                                      <p:cBhvr>
                                        <p:cTn id="24" dur="500"/>
                                        <p:tgtEl>
                                          <p:spTgt spid="911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1139">
                                            <p:txEl>
                                              <p:pRg st="6" end="6"/>
                                            </p:txEl>
                                          </p:spTgt>
                                        </p:tgtEl>
                                        <p:attrNameLst>
                                          <p:attrName>style.visibility</p:attrName>
                                        </p:attrNameLst>
                                      </p:cBhvr>
                                      <p:to>
                                        <p:strVal val="visible"/>
                                      </p:to>
                                    </p:set>
                                    <p:animEffect transition="in" filter="dissolve">
                                      <p:cBhvr>
                                        <p:cTn id="29" dur="500"/>
                                        <p:tgtEl>
                                          <p:spTgt spid="9113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1139">
                                            <p:txEl>
                                              <p:pRg st="7" end="7"/>
                                            </p:txEl>
                                          </p:spTgt>
                                        </p:tgtEl>
                                        <p:attrNameLst>
                                          <p:attrName>style.visibility</p:attrName>
                                        </p:attrNameLst>
                                      </p:cBhvr>
                                      <p:to>
                                        <p:strVal val="visible"/>
                                      </p:to>
                                    </p:set>
                                    <p:animEffect transition="in" filter="dissolve">
                                      <p:cBhvr>
                                        <p:cTn id="34" dur="500"/>
                                        <p:tgtEl>
                                          <p:spTgt spid="9113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1139">
                                            <p:txEl>
                                              <p:pRg st="8" end="8"/>
                                            </p:txEl>
                                          </p:spTgt>
                                        </p:tgtEl>
                                        <p:attrNameLst>
                                          <p:attrName>style.visibility</p:attrName>
                                        </p:attrNameLst>
                                      </p:cBhvr>
                                      <p:to>
                                        <p:strVal val="visible"/>
                                      </p:to>
                                    </p:set>
                                    <p:animEffect transition="in" filter="dissolve">
                                      <p:cBhvr>
                                        <p:cTn id="39" dur="5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609600"/>
            <a:ext cx="7772400" cy="762000"/>
          </a:xfrm>
        </p:spPr>
        <p:txBody>
          <a:bodyPr/>
          <a:lstStyle/>
          <a:p>
            <a:pPr eaLnBrk="1" hangingPunct="1"/>
            <a:r>
              <a:rPr lang="en-US" smtClean="0"/>
              <a:t>Agenda</a:t>
            </a:r>
          </a:p>
        </p:txBody>
      </p:sp>
      <p:sp>
        <p:nvSpPr>
          <p:cNvPr id="20482" name="Rectangle 3"/>
          <p:cNvSpPr>
            <a:spLocks noGrp="1" noChangeArrowheads="1"/>
          </p:cNvSpPr>
          <p:nvPr>
            <p:ph sz="quarter" idx="1"/>
          </p:nvPr>
        </p:nvSpPr>
        <p:spPr>
          <a:xfrm>
            <a:off x="685800" y="1524000"/>
            <a:ext cx="7772400" cy="4572000"/>
          </a:xfrm>
        </p:spPr>
        <p:txBody>
          <a:bodyPr/>
          <a:lstStyle/>
          <a:p>
            <a:pPr eaLnBrk="1" hangingPunct="1"/>
            <a:r>
              <a:rPr lang="en-US" smtClean="0"/>
              <a:t>Brief historical overview of early biological treatments for mental illness</a:t>
            </a:r>
          </a:p>
          <a:p>
            <a:pPr eaLnBrk="1" hangingPunct="1"/>
            <a:r>
              <a:rPr lang="en-US" smtClean="0"/>
              <a:t>(re)Discovery of Convulsive Therapy</a:t>
            </a:r>
          </a:p>
          <a:p>
            <a:pPr eaLnBrk="1" hangingPunct="1"/>
            <a:r>
              <a:rPr lang="en-US" smtClean="0"/>
              <a:t>Myths and Misconceptions of ECT</a:t>
            </a:r>
          </a:p>
          <a:p>
            <a:pPr eaLnBrk="1" hangingPunct="1"/>
            <a:r>
              <a:rPr lang="en-US" smtClean="0"/>
              <a:t>Resurgence of ECT</a:t>
            </a:r>
          </a:p>
          <a:p>
            <a:pPr eaLnBrk="1" hangingPunct="1"/>
            <a:r>
              <a:rPr lang="en-US" smtClean="0"/>
              <a:t>Modern ECT Practice: videotape</a:t>
            </a:r>
          </a:p>
          <a:p>
            <a:pPr eaLnBrk="1" hangingPunct="1"/>
            <a:r>
              <a:rPr lang="en-US" smtClean="0"/>
              <a:t>Current questions and future challenges </a:t>
            </a:r>
          </a:p>
        </p:txBody>
      </p:sp>
    </p:spTree>
  </p:cSld>
  <p:clrMapOvr>
    <a:masterClrMapping/>
  </p:clrMapOvr>
  <p:transition spd="med">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12775" y="228600"/>
            <a:ext cx="8153400" cy="990600"/>
          </a:xfrm>
        </p:spPr>
        <p:txBody>
          <a:bodyPr lIns="92075" tIns="46038" rIns="92075" bIns="46038"/>
          <a:lstStyle/>
          <a:p>
            <a:pPr eaLnBrk="1" hangingPunct="1"/>
            <a:r>
              <a:rPr lang="en-US" sz="3200" smtClean="0"/>
              <a:t>ECT Indications:  Criteria for Primary Use</a:t>
            </a:r>
          </a:p>
        </p:txBody>
      </p:sp>
      <p:sp>
        <p:nvSpPr>
          <p:cNvPr id="47107" name="Rectangle 3"/>
          <p:cNvSpPr>
            <a:spLocks noGrp="1" noChangeArrowheads="1"/>
          </p:cNvSpPr>
          <p:nvPr>
            <p:ph sz="quarter" idx="1"/>
          </p:nvPr>
        </p:nvSpPr>
        <p:spPr>
          <a:xfrm>
            <a:off x="612775" y="1600200"/>
            <a:ext cx="8153400" cy="4495800"/>
          </a:xfrm>
        </p:spPr>
        <p:txBody>
          <a:bodyPr lIns="92075" tIns="46038" rIns="92075" bIns="46038"/>
          <a:lstStyle/>
          <a:p>
            <a:pPr eaLnBrk="1" hangingPunct="1"/>
            <a:r>
              <a:rPr lang="en-US" smtClean="0"/>
              <a:t>Need for rapid, definitive response</a:t>
            </a:r>
          </a:p>
          <a:p>
            <a:pPr lvl="1" eaLnBrk="1" hangingPunct="1"/>
            <a:r>
              <a:rPr lang="en-US" smtClean="0"/>
              <a:t>High and active suicidality, homicidality</a:t>
            </a:r>
          </a:p>
          <a:p>
            <a:pPr lvl="1" eaLnBrk="1" hangingPunct="1"/>
            <a:r>
              <a:rPr lang="en-US" smtClean="0"/>
              <a:t>Severe inanition, malnutrition, etc</a:t>
            </a:r>
          </a:p>
          <a:p>
            <a:pPr lvl="1" eaLnBrk="1" hangingPunct="1"/>
            <a:r>
              <a:rPr lang="en-US" smtClean="0"/>
              <a:t>Psychotic depression, catatonia, NMS, etc</a:t>
            </a:r>
          </a:p>
          <a:p>
            <a:pPr eaLnBrk="1" hangingPunct="1"/>
            <a:r>
              <a:rPr lang="en-US" smtClean="0"/>
              <a:t>Optimal risk-benefit index</a:t>
            </a:r>
          </a:p>
          <a:p>
            <a:pPr eaLnBrk="1" hangingPunct="1"/>
            <a:r>
              <a:rPr lang="en-US" smtClean="0"/>
              <a:t>N.B. – </a:t>
            </a:r>
            <a:r>
              <a:rPr lang="en-US" b="1" i="1" smtClean="0"/>
              <a:t>Patient preference</a:t>
            </a:r>
          </a:p>
        </p:txBody>
      </p:sp>
      <p:sp>
        <p:nvSpPr>
          <p:cNvPr id="54275" name="Rectangle 4"/>
          <p:cNvSpPr>
            <a:spLocks noChangeArrowheads="1"/>
          </p:cNvSpPr>
          <p:nvPr/>
        </p:nvSpPr>
        <p:spPr bwMode="auto">
          <a:xfrm>
            <a:off x="6124575" y="9906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sz="3200"/>
              <a:t>ECT Indications:  Criteria for Secondary Use</a:t>
            </a:r>
          </a:p>
        </p:txBody>
      </p:sp>
      <p:sp>
        <p:nvSpPr>
          <p:cNvPr id="56322" name="Rectangle 3"/>
          <p:cNvSpPr>
            <a:spLocks noGrp="1" noChangeArrowheads="1"/>
          </p:cNvSpPr>
          <p:nvPr>
            <p:ph sz="quarter" idx="1"/>
          </p:nvPr>
        </p:nvSpPr>
        <p:spPr>
          <a:xfrm>
            <a:off x="612775" y="1600200"/>
            <a:ext cx="8153400" cy="4495800"/>
          </a:xfrm>
        </p:spPr>
        <p:txBody>
          <a:bodyPr lIns="92075" tIns="46038" rIns="92075" bIns="46038"/>
          <a:lstStyle/>
          <a:p>
            <a:pPr eaLnBrk="1" hangingPunct="1"/>
            <a:r>
              <a:rPr lang="en-US" smtClean="0"/>
              <a:t>Treatment failure/resistance</a:t>
            </a:r>
          </a:p>
          <a:p>
            <a:pPr lvl="1" eaLnBrk="1" hangingPunct="1"/>
            <a:r>
              <a:rPr lang="en-US" smtClean="0"/>
              <a:t>Number of trials</a:t>
            </a:r>
          </a:p>
          <a:p>
            <a:pPr lvl="1" eaLnBrk="1" hangingPunct="1"/>
            <a:r>
              <a:rPr lang="en-US" smtClean="0"/>
              <a:t>Classes and combinations of medications</a:t>
            </a:r>
          </a:p>
          <a:p>
            <a:pPr eaLnBrk="1" hangingPunct="1"/>
            <a:r>
              <a:rPr lang="en-US" smtClean="0"/>
              <a:t>Optimal risk-benefit index</a:t>
            </a:r>
          </a:p>
          <a:p>
            <a:pPr eaLnBrk="1" hangingPunct="1"/>
            <a:r>
              <a:rPr lang="en-US" smtClean="0"/>
              <a:t>Deterioration           need for rapid, definitive response</a:t>
            </a:r>
          </a:p>
        </p:txBody>
      </p:sp>
      <p:sp>
        <p:nvSpPr>
          <p:cNvPr id="56323" name="Line 4"/>
          <p:cNvSpPr>
            <a:spLocks noChangeShapeType="1"/>
          </p:cNvSpPr>
          <p:nvPr/>
        </p:nvSpPr>
        <p:spPr bwMode="auto">
          <a:xfrm>
            <a:off x="3048000" y="3886200"/>
            <a:ext cx="914400" cy="0"/>
          </a:xfrm>
          <a:prstGeom prst="line">
            <a:avLst/>
          </a:prstGeom>
          <a:noFill/>
          <a:ln w="9525">
            <a:solidFill>
              <a:schemeClr val="tx2"/>
            </a:solidFill>
            <a:round/>
            <a:headEnd/>
            <a:tailEnd type="triangle" w="med" len="med"/>
          </a:ln>
        </p:spPr>
        <p:txBody>
          <a:bodyPr/>
          <a:lstStyle/>
          <a:p>
            <a:endParaRPr lang="en-US"/>
          </a:p>
        </p:txBody>
      </p:sp>
      <p:sp>
        <p:nvSpPr>
          <p:cNvPr id="56324" name="Rectangle 4"/>
          <p:cNvSpPr>
            <a:spLocks noChangeArrowheads="1"/>
          </p:cNvSpPr>
          <p:nvPr/>
        </p:nvSpPr>
        <p:spPr bwMode="auto">
          <a:xfrm>
            <a:off x="6200775" y="9906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spd="med">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381000"/>
            <a:ext cx="7772400" cy="838200"/>
          </a:xfrm>
        </p:spPr>
        <p:txBody>
          <a:bodyPr lIns="92075" tIns="46038" rIns="92075" bIns="46038"/>
          <a:lstStyle/>
          <a:p>
            <a:pPr eaLnBrk="1" hangingPunct="1"/>
            <a:r>
              <a:rPr lang="en-US" smtClean="0"/>
              <a:t>Advantages of ECT</a:t>
            </a:r>
          </a:p>
        </p:txBody>
      </p:sp>
      <p:sp>
        <p:nvSpPr>
          <p:cNvPr id="27651" name="Rectangle 3"/>
          <p:cNvSpPr>
            <a:spLocks noGrp="1" noChangeArrowheads="1"/>
          </p:cNvSpPr>
          <p:nvPr>
            <p:ph sz="quarter" idx="1"/>
          </p:nvPr>
        </p:nvSpPr>
        <p:spPr>
          <a:xfrm>
            <a:off x="685800" y="1600200"/>
            <a:ext cx="7772400" cy="4495800"/>
          </a:xfrm>
        </p:spPr>
        <p:txBody>
          <a:bodyPr lIns="92075" tIns="46038" rIns="92075" bIns="46038"/>
          <a:lstStyle/>
          <a:p>
            <a:pPr eaLnBrk="1" hangingPunct="1"/>
            <a:r>
              <a:rPr lang="en-US" smtClean="0"/>
              <a:t>Superior efficacy (80 - 90%) in severe depression compared to antidepressant medication</a:t>
            </a:r>
          </a:p>
          <a:p>
            <a:pPr eaLnBrk="1" hangingPunct="1"/>
            <a:r>
              <a:rPr lang="en-US" smtClean="0"/>
              <a:t>Good efficacy (50 - 60%) in medication resistant depression</a:t>
            </a:r>
          </a:p>
          <a:p>
            <a:pPr eaLnBrk="1" hangingPunct="1"/>
            <a:r>
              <a:rPr lang="en-US" smtClean="0"/>
              <a:t>More rapid onset of action </a:t>
            </a:r>
          </a:p>
          <a:p>
            <a:pPr eaLnBrk="1" hangingPunct="1"/>
            <a:r>
              <a:rPr lang="en-US" smtClean="0"/>
              <a:t>Good safety profile</a:t>
            </a:r>
          </a:p>
          <a:p>
            <a:pPr eaLnBrk="1" hangingPunct="1"/>
            <a:r>
              <a:rPr lang="en-US" smtClean="0"/>
              <a:t>Absence of medication side effects</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left)">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12775" y="228600"/>
            <a:ext cx="8153400" cy="990600"/>
          </a:xfrm>
        </p:spPr>
        <p:txBody>
          <a:bodyPr lIns="92075" tIns="46038" rIns="92075" bIns="46038"/>
          <a:lstStyle/>
          <a:p>
            <a:pPr eaLnBrk="1" hangingPunct="1"/>
            <a:r>
              <a:rPr lang="en-US" smtClean="0"/>
              <a:t>Disadvantages of ECT</a:t>
            </a:r>
          </a:p>
        </p:txBody>
      </p:sp>
      <p:sp>
        <p:nvSpPr>
          <p:cNvPr id="60418" name="Rectangle 3"/>
          <p:cNvSpPr>
            <a:spLocks noGrp="1" noChangeArrowheads="1"/>
          </p:cNvSpPr>
          <p:nvPr>
            <p:ph sz="quarter" idx="1"/>
          </p:nvPr>
        </p:nvSpPr>
        <p:spPr>
          <a:xfrm>
            <a:off x="990600" y="1828800"/>
            <a:ext cx="7772400" cy="4114800"/>
          </a:xfrm>
        </p:spPr>
        <p:txBody>
          <a:bodyPr lIns="92075" tIns="46038" rIns="92075" bIns="46038"/>
          <a:lstStyle/>
          <a:p>
            <a:pPr eaLnBrk="1" hangingPunct="1"/>
            <a:r>
              <a:rPr lang="en-US" smtClean="0"/>
              <a:t>Minor treatment side effects</a:t>
            </a:r>
          </a:p>
          <a:p>
            <a:pPr eaLnBrk="1" hangingPunct="1"/>
            <a:r>
              <a:rPr lang="en-US" smtClean="0"/>
              <a:t>Subjective side effects</a:t>
            </a:r>
          </a:p>
        </p:txBody>
      </p:sp>
      <p:pic>
        <p:nvPicPr>
          <p:cNvPr id="29700" name="Picture 4" descr="M:\PFiles\MSOffice\Clipart\WebArt\na01488a.gif"/>
          <p:cNvPicPr>
            <a:picLocks noChangeAspect="1" noChangeArrowheads="1"/>
          </p:cNvPicPr>
          <p:nvPr/>
        </p:nvPicPr>
        <p:blipFill>
          <a:blip r:embed="rId3"/>
          <a:srcRect/>
          <a:stretch>
            <a:fillRect/>
          </a:stretch>
        </p:blipFill>
        <p:spPr bwMode="auto">
          <a:xfrm>
            <a:off x="2362200" y="3048000"/>
            <a:ext cx="4495800" cy="28956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Horizontal)">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2075" tIns="46038" rIns="92075" bIns="46038">
            <a:normAutofit fontScale="90000"/>
          </a:bodyPr>
          <a:lstStyle/>
          <a:p>
            <a:pPr eaLnBrk="1" fontAlgn="auto" hangingPunct="1">
              <a:spcAft>
                <a:spcPts val="0"/>
              </a:spcAft>
              <a:defRPr/>
            </a:pPr>
            <a:r>
              <a:rPr lang="en-US"/>
              <a:t>Major medical sequelae are uncommon.</a:t>
            </a:r>
          </a:p>
        </p:txBody>
      </p:sp>
      <p:sp>
        <p:nvSpPr>
          <p:cNvPr id="62466" name="Rectangle 3"/>
          <p:cNvSpPr>
            <a:spLocks noGrp="1" noChangeArrowheads="1"/>
          </p:cNvSpPr>
          <p:nvPr>
            <p:ph sz="quarter" idx="1"/>
          </p:nvPr>
        </p:nvSpPr>
        <p:spPr>
          <a:xfrm>
            <a:off x="685800" y="1981200"/>
            <a:ext cx="4038600" cy="4114800"/>
          </a:xfrm>
        </p:spPr>
        <p:txBody>
          <a:bodyPr lIns="92075" tIns="46038" rIns="92075" bIns="46038"/>
          <a:lstStyle/>
          <a:p>
            <a:pPr eaLnBrk="1" hangingPunct="1"/>
            <a:r>
              <a:rPr lang="en-US" smtClean="0"/>
              <a:t>serious </a:t>
            </a:r>
          </a:p>
          <a:p>
            <a:pPr lvl="1" eaLnBrk="1" hangingPunct="1"/>
            <a:r>
              <a:rPr lang="en-US" smtClean="0"/>
              <a:t>delirium</a:t>
            </a:r>
          </a:p>
          <a:p>
            <a:pPr lvl="1" eaLnBrk="1" hangingPunct="1"/>
            <a:r>
              <a:rPr lang="en-US" smtClean="0"/>
              <a:t>(malignant) arrhythmias</a:t>
            </a:r>
          </a:p>
          <a:p>
            <a:pPr lvl="1" eaLnBrk="1" hangingPunct="1"/>
            <a:r>
              <a:rPr lang="en-US" smtClean="0"/>
              <a:t>prolonged apnea</a:t>
            </a:r>
          </a:p>
          <a:p>
            <a:pPr lvl="1" eaLnBrk="1" hangingPunct="1"/>
            <a:r>
              <a:rPr lang="en-US" smtClean="0"/>
              <a:t>prolonged seizure</a:t>
            </a:r>
          </a:p>
          <a:p>
            <a:pPr lvl="1" eaLnBrk="1" hangingPunct="1"/>
            <a:r>
              <a:rPr lang="en-US" smtClean="0"/>
              <a:t>status epilepticus</a:t>
            </a:r>
          </a:p>
          <a:p>
            <a:pPr lvl="2" eaLnBrk="1" hangingPunct="1"/>
            <a:r>
              <a:rPr lang="en-US" smtClean="0"/>
              <a:t>defined as &gt;10 min</a:t>
            </a:r>
          </a:p>
        </p:txBody>
      </p:sp>
      <p:sp>
        <p:nvSpPr>
          <p:cNvPr id="62467" name="Rectangle 4"/>
          <p:cNvSpPr>
            <a:spLocks noGrp="1" noChangeArrowheads="1"/>
          </p:cNvSpPr>
          <p:nvPr>
            <p:ph sz="quarter" idx="2"/>
          </p:nvPr>
        </p:nvSpPr>
        <p:spPr>
          <a:xfrm>
            <a:off x="4845050" y="1589088"/>
            <a:ext cx="3886200" cy="4572000"/>
          </a:xfrm>
        </p:spPr>
        <p:txBody>
          <a:bodyPr lIns="92075" tIns="46038" rIns="92075" bIns="46038"/>
          <a:lstStyle/>
          <a:p>
            <a:pPr eaLnBrk="1" hangingPunct="1"/>
            <a:r>
              <a:rPr lang="en-US" smtClean="0"/>
              <a:t>less serious, but    more prevalent</a:t>
            </a:r>
          </a:p>
          <a:p>
            <a:pPr lvl="1" eaLnBrk="1" hangingPunct="1"/>
            <a:r>
              <a:rPr lang="en-US" smtClean="0"/>
              <a:t>transient arrhythmias</a:t>
            </a:r>
          </a:p>
          <a:p>
            <a:pPr lvl="1" eaLnBrk="1" hangingPunct="1"/>
            <a:r>
              <a:rPr lang="en-US" smtClean="0"/>
              <a:t>oral trauma</a:t>
            </a:r>
          </a:p>
          <a:p>
            <a:pPr lvl="1" eaLnBrk="1" hangingPunct="1"/>
            <a:r>
              <a:rPr lang="en-US" smtClean="0"/>
              <a:t>dental injury</a:t>
            </a:r>
          </a:p>
          <a:p>
            <a:pPr lvl="1" eaLnBrk="1" hangingPunct="1"/>
            <a:r>
              <a:rPr lang="en-US" smtClean="0"/>
              <a:t>mild confusion</a:t>
            </a:r>
          </a:p>
          <a:p>
            <a:pPr lvl="1" eaLnBrk="1" hangingPunct="1"/>
            <a:r>
              <a:rPr lang="en-US" b="1" smtClean="0">
                <a:solidFill>
                  <a:srgbClr val="FF0000"/>
                </a:solidFill>
              </a:rPr>
              <a:t>falls (especially in elderly)</a:t>
            </a:r>
          </a:p>
        </p:txBody>
      </p:sp>
    </p:spTree>
  </p:cSld>
  <p:clrMapOvr>
    <a:masterClrMapping/>
  </p:clrMapOvr>
  <p:transition spd="med">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304800"/>
            <a:ext cx="7772400" cy="1143000"/>
          </a:xfrm>
        </p:spPr>
        <p:txBody>
          <a:bodyPr lIns="92075" tIns="46038" rIns="92075" bIns="46038"/>
          <a:lstStyle/>
          <a:p>
            <a:pPr eaLnBrk="1" hangingPunct="1"/>
            <a:r>
              <a:rPr lang="en-US" sz="3600" smtClean="0"/>
              <a:t>Morbidity and Mortality in ECT</a:t>
            </a:r>
          </a:p>
        </p:txBody>
      </p:sp>
      <p:sp>
        <p:nvSpPr>
          <p:cNvPr id="64514" name="Rectangle 3"/>
          <p:cNvSpPr>
            <a:spLocks noGrp="1" noChangeArrowheads="1"/>
          </p:cNvSpPr>
          <p:nvPr>
            <p:ph sz="quarter" idx="1"/>
          </p:nvPr>
        </p:nvSpPr>
        <p:spPr>
          <a:xfrm>
            <a:off x="685800" y="1752600"/>
            <a:ext cx="7772400" cy="4572000"/>
          </a:xfrm>
        </p:spPr>
        <p:txBody>
          <a:bodyPr lIns="92075" tIns="46038" rIns="92075" bIns="46038"/>
          <a:lstStyle/>
          <a:p>
            <a:pPr eaLnBrk="1" hangingPunct="1"/>
            <a:r>
              <a:rPr lang="en-US" sz="2800" smtClean="0"/>
              <a:t>Mortality is estimated at 1 in 100,000 patients or 1 in 1,000,000 treatments.</a:t>
            </a:r>
          </a:p>
          <a:p>
            <a:pPr eaLnBrk="1" hangingPunct="1"/>
            <a:r>
              <a:rPr lang="en-US" sz="2800" smtClean="0"/>
              <a:t>Cardiovascular complications remain the leading cause of morbidity and mortality.</a:t>
            </a:r>
          </a:p>
          <a:p>
            <a:pPr eaLnBrk="1" hangingPunct="1"/>
            <a:r>
              <a:rPr lang="en-US" sz="2800" smtClean="0"/>
              <a:t>Cerebrovascular complications are rare.</a:t>
            </a:r>
          </a:p>
          <a:p>
            <a:pPr eaLnBrk="1" hangingPunct="1"/>
            <a:r>
              <a:rPr lang="en-US" sz="2800" smtClean="0"/>
              <a:t>Most complications usually occur in the immediate post-ictal period.</a:t>
            </a:r>
          </a:p>
          <a:p>
            <a:pPr eaLnBrk="1" hangingPunct="1"/>
            <a:r>
              <a:rPr lang="en-US" sz="2800" smtClean="0"/>
              <a:t>Always weigh risk/benefit index</a:t>
            </a:r>
          </a:p>
        </p:txBody>
      </p:sp>
    </p:spTree>
  </p:cSld>
  <p:clrMapOvr>
    <a:masterClrMapping/>
  </p:clrMapOvr>
  <p:transition spd="med">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Absolute Contraindications </a:t>
            </a:r>
            <a:r>
              <a:rPr lang="en-US" dirty="0"/>
              <a:t>to ECT</a:t>
            </a:r>
          </a:p>
        </p:txBody>
      </p:sp>
      <p:sp>
        <p:nvSpPr>
          <p:cNvPr id="44035" name="Rectangle 1027"/>
          <p:cNvSpPr>
            <a:spLocks noGrp="1" noChangeArrowheads="1"/>
          </p:cNvSpPr>
          <p:nvPr>
            <p:ph sz="quarter" idx="1"/>
          </p:nvPr>
        </p:nvSpPr>
        <p:spPr>
          <a:xfrm>
            <a:off x="612775" y="1600200"/>
            <a:ext cx="8153400" cy="4495800"/>
          </a:xfrm>
        </p:spPr>
        <p:txBody>
          <a:bodyPr/>
          <a:lstStyle/>
          <a:p>
            <a:pPr algn="ctr" eaLnBrk="1" hangingPunct="1">
              <a:buFontTx/>
              <a:buNone/>
            </a:pPr>
            <a:endParaRPr lang="en-US" sz="4000" smtClean="0"/>
          </a:p>
          <a:p>
            <a:pPr algn="ctr" eaLnBrk="1" hangingPunct="1">
              <a:buFontTx/>
              <a:buNone/>
            </a:pPr>
            <a:endParaRPr lang="en-US" sz="4000" smtClean="0"/>
          </a:p>
          <a:p>
            <a:pPr algn="ctr" eaLnBrk="1" hangingPunct="1">
              <a:buFontTx/>
              <a:buNone/>
            </a:pPr>
            <a:r>
              <a:rPr lang="en-US" sz="4000" smtClean="0"/>
              <a:t>N O N E</a:t>
            </a:r>
          </a:p>
        </p:txBody>
      </p:sp>
      <p:sp>
        <p:nvSpPr>
          <p:cNvPr id="66563" name="Rectangle 4"/>
          <p:cNvSpPr>
            <a:spLocks noChangeArrowheads="1"/>
          </p:cNvSpPr>
          <p:nvPr/>
        </p:nvSpPr>
        <p:spPr bwMode="auto">
          <a:xfrm>
            <a:off x="5867400" y="9906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ppt_x</p:attrName>
                                        </p:attrNameLst>
                                      </p:cBhvr>
                                      <p:tavLst>
                                        <p:tav tm="0">
                                          <p:val>
                                            <p:strVal val="#ppt_x"/>
                                          </p:val>
                                        </p:tav>
                                        <p:tav tm="100000">
                                          <p:val>
                                            <p:strVal val="#ppt_x"/>
                                          </p:val>
                                        </p:tav>
                                      </p:tavLst>
                                    </p:anim>
                                    <p:anim calcmode="lin" valueType="num">
                                      <p:cBhvr>
                                        <p:cTn id="8" dur="500" fill="hold"/>
                                        <p:tgtEl>
                                          <p:spTgt spid="44035"/>
                                        </p:tgtEl>
                                        <p:attrNameLst>
                                          <p:attrName>ppt_y</p:attrName>
                                        </p:attrNameLst>
                                      </p:cBhvr>
                                      <p:tavLst>
                                        <p:tav tm="0">
                                          <p:val>
                                            <p:strVal val="#ppt_y+#ppt_h/2"/>
                                          </p:val>
                                        </p:tav>
                                        <p:tav tm="100000">
                                          <p:val>
                                            <p:strVal val="#ppt_y"/>
                                          </p:val>
                                        </p:tav>
                                      </p:tavLst>
                                    </p:anim>
                                    <p:anim calcmode="lin" valueType="num">
                                      <p:cBhvr>
                                        <p:cTn id="9" dur="500" fill="hold"/>
                                        <p:tgtEl>
                                          <p:spTgt spid="44035"/>
                                        </p:tgtEl>
                                        <p:attrNameLst>
                                          <p:attrName>ppt_w</p:attrName>
                                        </p:attrNameLst>
                                      </p:cBhvr>
                                      <p:tavLst>
                                        <p:tav tm="0">
                                          <p:val>
                                            <p:strVal val="#ppt_w"/>
                                          </p:val>
                                        </p:tav>
                                        <p:tav tm="100000">
                                          <p:val>
                                            <p:strVal val="#ppt_w"/>
                                          </p:val>
                                        </p:tav>
                                      </p:tavLst>
                                    </p:anim>
                                    <p:anim calcmode="lin" valueType="num">
                                      <p:cBhvr>
                                        <p:cTn id="10" dur="500" fill="hold"/>
                                        <p:tgtEl>
                                          <p:spTgt spid="440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1026"/>
          <p:cNvSpPr>
            <a:spLocks noGrp="1" noChangeArrowheads="1"/>
          </p:cNvSpPr>
          <p:nvPr>
            <p:ph type="title"/>
          </p:nvPr>
        </p:nvSpPr>
        <p:spPr>
          <a:xfrm>
            <a:off x="533400" y="304800"/>
            <a:ext cx="7924800" cy="838200"/>
          </a:xfrm>
        </p:spPr>
        <p:txBody>
          <a:bodyPr lIns="92075" tIns="46038" rIns="92075" bIns="46038"/>
          <a:lstStyle/>
          <a:p>
            <a:pPr eaLnBrk="1" hangingPunct="1"/>
            <a:r>
              <a:rPr lang="en-US" smtClean="0"/>
              <a:t>Relative contraindications</a:t>
            </a:r>
          </a:p>
        </p:txBody>
      </p:sp>
      <p:sp>
        <p:nvSpPr>
          <p:cNvPr id="45059" name="Rectangle 1027"/>
          <p:cNvSpPr>
            <a:spLocks noGrp="1" noChangeArrowheads="1"/>
          </p:cNvSpPr>
          <p:nvPr>
            <p:ph sz="quarter" idx="1"/>
          </p:nvPr>
        </p:nvSpPr>
        <p:spPr>
          <a:xfrm>
            <a:off x="381000" y="1676400"/>
            <a:ext cx="8305800" cy="4876800"/>
          </a:xfrm>
        </p:spPr>
        <p:txBody>
          <a:bodyPr lIns="92075" tIns="46038" rIns="92075" bIns="46038"/>
          <a:lstStyle/>
          <a:p>
            <a:pPr eaLnBrk="1" hangingPunct="1">
              <a:lnSpc>
                <a:spcPct val="90000"/>
              </a:lnSpc>
            </a:pPr>
            <a:r>
              <a:rPr lang="en-US" sz="2800" smtClean="0"/>
              <a:t>space occupying lesion: increased CNS pressure</a:t>
            </a:r>
          </a:p>
          <a:p>
            <a:pPr eaLnBrk="1" hangingPunct="1">
              <a:lnSpc>
                <a:spcPct val="90000"/>
              </a:lnSpc>
            </a:pPr>
            <a:r>
              <a:rPr lang="en-US" sz="2800" smtClean="0"/>
              <a:t>recent (&lt;3mos) myocardial infarction</a:t>
            </a:r>
          </a:p>
          <a:p>
            <a:pPr eaLnBrk="1" hangingPunct="1">
              <a:lnSpc>
                <a:spcPct val="90000"/>
              </a:lnSpc>
            </a:pPr>
            <a:r>
              <a:rPr lang="en-US" sz="2800" smtClean="0"/>
              <a:t>leaky/unstable aneurysm or AVM</a:t>
            </a:r>
          </a:p>
          <a:p>
            <a:pPr eaLnBrk="1" hangingPunct="1">
              <a:lnSpc>
                <a:spcPct val="90000"/>
              </a:lnSpc>
            </a:pPr>
            <a:r>
              <a:rPr lang="en-US" sz="2800" smtClean="0"/>
              <a:t>recent intracerebral hemorrhage</a:t>
            </a:r>
          </a:p>
          <a:p>
            <a:pPr eaLnBrk="1" hangingPunct="1">
              <a:lnSpc>
                <a:spcPct val="90000"/>
              </a:lnSpc>
            </a:pPr>
            <a:r>
              <a:rPr lang="en-US" sz="2800" smtClean="0"/>
              <a:t>retinal detachment</a:t>
            </a:r>
          </a:p>
          <a:p>
            <a:pPr eaLnBrk="1" hangingPunct="1">
              <a:lnSpc>
                <a:spcPct val="90000"/>
              </a:lnSpc>
            </a:pPr>
            <a:r>
              <a:rPr lang="en-US" sz="2800" smtClean="0"/>
              <a:t>pheochromocytoma</a:t>
            </a:r>
          </a:p>
          <a:p>
            <a:pPr eaLnBrk="1" hangingPunct="1">
              <a:lnSpc>
                <a:spcPct val="90000"/>
              </a:lnSpc>
            </a:pPr>
            <a:r>
              <a:rPr lang="en-US" sz="2800" smtClean="0"/>
              <a:t>situations assoc. w/ high anesthetic risk</a:t>
            </a:r>
          </a:p>
          <a:p>
            <a:pPr lvl="1" eaLnBrk="1" hangingPunct="1">
              <a:lnSpc>
                <a:spcPct val="90000"/>
              </a:lnSpc>
            </a:pPr>
            <a:r>
              <a:rPr lang="en-US" sz="2400" smtClean="0"/>
              <a:t>3</a:t>
            </a:r>
            <a:r>
              <a:rPr lang="en-US" sz="2400" baseline="30000" smtClean="0"/>
              <a:t>rd</a:t>
            </a:r>
            <a:r>
              <a:rPr lang="en-US" sz="2400" smtClean="0"/>
              <a:t> trimester pregnancy</a:t>
            </a:r>
          </a:p>
          <a:p>
            <a:pPr lvl="1" eaLnBrk="1" hangingPunct="1">
              <a:lnSpc>
                <a:spcPct val="90000"/>
              </a:lnSpc>
            </a:pPr>
            <a:r>
              <a:rPr lang="en-US" sz="2400" smtClean="0"/>
              <a:t>Low cardiac output</a:t>
            </a:r>
          </a:p>
          <a:p>
            <a:pPr lvl="1" eaLnBrk="1" hangingPunct="1">
              <a:lnSpc>
                <a:spcPct val="90000"/>
              </a:lnSpc>
            </a:pPr>
            <a:r>
              <a:rPr lang="en-US" sz="2400" smtClean="0"/>
              <a:t>Unstable arrhythmia, etc</a:t>
            </a:r>
          </a:p>
        </p:txBody>
      </p:sp>
      <p:sp>
        <p:nvSpPr>
          <p:cNvPr id="67587" name="Rectangle 4"/>
          <p:cNvSpPr>
            <a:spLocks noChangeArrowheads="1"/>
          </p:cNvSpPr>
          <p:nvPr/>
        </p:nvSpPr>
        <p:spPr bwMode="auto">
          <a:xfrm>
            <a:off x="6124575" y="9906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457200"/>
            <a:ext cx="8610600" cy="685800"/>
          </a:xfrm>
        </p:spPr>
        <p:txBody>
          <a:bodyPr>
            <a:normAutofit fontScale="90000"/>
          </a:bodyPr>
          <a:lstStyle/>
          <a:p>
            <a:pPr eaLnBrk="1" fontAlgn="auto" hangingPunct="1">
              <a:spcAft>
                <a:spcPts val="0"/>
              </a:spcAft>
              <a:defRPr/>
            </a:pPr>
            <a:r>
              <a:rPr lang="en-US" sz="3600" dirty="0"/>
              <a:t>Understanding Cognitive </a:t>
            </a:r>
            <a:r>
              <a:rPr lang="en-US" sz="3600" dirty="0" smtClean="0"/>
              <a:t>Side-effects in </a:t>
            </a:r>
            <a:r>
              <a:rPr lang="en-US" sz="3600" dirty="0"/>
              <a:t>ECT</a:t>
            </a:r>
          </a:p>
        </p:txBody>
      </p:sp>
      <p:sp>
        <p:nvSpPr>
          <p:cNvPr id="71683" name="Rectangle 3"/>
          <p:cNvSpPr>
            <a:spLocks noGrp="1" noChangeArrowheads="1"/>
          </p:cNvSpPr>
          <p:nvPr>
            <p:ph sz="quarter" idx="1"/>
          </p:nvPr>
        </p:nvSpPr>
        <p:spPr>
          <a:xfrm>
            <a:off x="457200" y="1600200"/>
            <a:ext cx="8229600" cy="4953000"/>
          </a:xfrm>
        </p:spPr>
        <p:txBody>
          <a:bodyPr>
            <a:normAutofit lnSpcReduction="10000"/>
          </a:bodyPr>
          <a:lstStyle/>
          <a:p>
            <a:pPr marL="320040" indent="-320040" eaLnBrk="1" fontAlgn="auto" hangingPunct="1">
              <a:spcAft>
                <a:spcPts val="0"/>
              </a:spcAft>
              <a:buFont typeface="Wingdings"/>
              <a:buChar char=""/>
              <a:defRPr/>
            </a:pPr>
            <a:r>
              <a:rPr lang="en-US" sz="2800" dirty="0"/>
              <a:t>Variables</a:t>
            </a:r>
          </a:p>
          <a:p>
            <a:pPr marL="640080" lvl="1" indent="-274320" eaLnBrk="1" fontAlgn="auto" hangingPunct="1">
              <a:spcAft>
                <a:spcPts val="0"/>
              </a:spcAft>
              <a:buFont typeface="Wingdings 2"/>
              <a:buChar char=""/>
              <a:defRPr/>
            </a:pPr>
            <a:r>
              <a:rPr lang="en-US" sz="2400" dirty="0"/>
              <a:t>Patient characteristics, e.g., age, education</a:t>
            </a:r>
          </a:p>
          <a:p>
            <a:pPr lvl="2" eaLnBrk="1" fontAlgn="auto" hangingPunct="1">
              <a:spcAft>
                <a:spcPts val="0"/>
              </a:spcAft>
              <a:buFont typeface="Wingdings"/>
              <a:buChar char=""/>
              <a:defRPr/>
            </a:pPr>
            <a:r>
              <a:rPr lang="en-US" sz="2000" dirty="0"/>
              <a:t>Inter-individual</a:t>
            </a:r>
          </a:p>
          <a:p>
            <a:pPr lvl="2" eaLnBrk="1" fontAlgn="auto" hangingPunct="1">
              <a:spcAft>
                <a:spcPts val="0"/>
              </a:spcAft>
              <a:buFont typeface="Wingdings"/>
              <a:buChar char=""/>
              <a:defRPr/>
            </a:pPr>
            <a:r>
              <a:rPr lang="en-US" sz="2000" dirty="0"/>
              <a:t>Intra-individual</a:t>
            </a:r>
          </a:p>
          <a:p>
            <a:pPr marL="640080" lvl="1" indent="-274320" eaLnBrk="1" fontAlgn="auto" hangingPunct="1">
              <a:spcAft>
                <a:spcPts val="0"/>
              </a:spcAft>
              <a:buFont typeface="Wingdings 2"/>
              <a:buChar char=""/>
              <a:defRPr/>
            </a:pPr>
            <a:r>
              <a:rPr lang="en-US" sz="2400" dirty="0"/>
              <a:t>Effects of underlying illness: type, duration, severity</a:t>
            </a:r>
          </a:p>
          <a:p>
            <a:pPr marL="640080" lvl="1" indent="-274320" eaLnBrk="1" fontAlgn="auto" hangingPunct="1">
              <a:spcAft>
                <a:spcPts val="0"/>
              </a:spcAft>
              <a:buFont typeface="Wingdings 2"/>
              <a:buChar char=""/>
              <a:defRPr/>
            </a:pPr>
            <a:r>
              <a:rPr lang="en-US" sz="2400" dirty="0"/>
              <a:t>Effects of current treatments: medications</a:t>
            </a:r>
          </a:p>
          <a:p>
            <a:pPr marL="640080" lvl="1" indent="-274320" eaLnBrk="1" fontAlgn="auto" hangingPunct="1">
              <a:spcAft>
                <a:spcPts val="0"/>
              </a:spcAft>
              <a:buFont typeface="Wingdings 2"/>
              <a:buChar char=""/>
              <a:defRPr/>
            </a:pPr>
            <a:r>
              <a:rPr lang="en-US" sz="2400" dirty="0"/>
              <a:t>Effects of concurrent medical illness</a:t>
            </a:r>
          </a:p>
          <a:p>
            <a:pPr marL="320040" indent="-320040" eaLnBrk="1" fontAlgn="auto" hangingPunct="1">
              <a:spcAft>
                <a:spcPts val="0"/>
              </a:spcAft>
              <a:buFont typeface="Wingdings"/>
              <a:buChar char=""/>
              <a:defRPr/>
            </a:pPr>
            <a:r>
              <a:rPr lang="en-US" sz="2800" dirty="0"/>
              <a:t>Time of assessment</a:t>
            </a:r>
          </a:p>
          <a:p>
            <a:pPr marL="320040" indent="-320040" eaLnBrk="1" fontAlgn="auto" hangingPunct="1">
              <a:spcAft>
                <a:spcPts val="0"/>
              </a:spcAft>
              <a:buFont typeface="Wingdings"/>
              <a:buChar char=""/>
              <a:defRPr/>
            </a:pPr>
            <a:r>
              <a:rPr lang="en-US" sz="2800" dirty="0"/>
              <a:t>Effects of ECT treatment parameters</a:t>
            </a:r>
          </a:p>
          <a:p>
            <a:pPr marL="640080" lvl="1" indent="-274320" eaLnBrk="1" fontAlgn="auto" hangingPunct="1">
              <a:spcAft>
                <a:spcPts val="0"/>
              </a:spcAft>
              <a:buFont typeface="Wingdings 2"/>
              <a:buChar char=""/>
              <a:defRPr/>
            </a:pPr>
            <a:r>
              <a:rPr lang="en-US" sz="2400" dirty="0"/>
              <a:t>Lead placement</a:t>
            </a:r>
          </a:p>
          <a:p>
            <a:pPr marL="640080" lvl="1" indent="-274320" eaLnBrk="1" fontAlgn="auto" hangingPunct="1">
              <a:spcAft>
                <a:spcPts val="0"/>
              </a:spcAft>
              <a:buFont typeface="Wingdings 2"/>
              <a:buChar char=""/>
              <a:defRPr/>
            </a:pPr>
            <a:r>
              <a:rPr lang="en-US" sz="2400" dirty="0"/>
              <a:t>Energy and stimulus characteristics</a:t>
            </a:r>
          </a:p>
          <a:p>
            <a:pPr marL="640080" lvl="1" indent="-274320" eaLnBrk="1" fontAlgn="auto" hangingPunct="1">
              <a:spcAft>
                <a:spcPts val="0"/>
              </a:spcAft>
              <a:buFont typeface="Wingdings 2"/>
              <a:buChar char=""/>
              <a:defRPr/>
            </a:pPr>
            <a:r>
              <a:rPr lang="en-US" sz="2400" dirty="0"/>
              <a:t>Number of treatments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09600" y="381000"/>
            <a:ext cx="7772400" cy="914400"/>
          </a:xfrm>
        </p:spPr>
        <p:txBody>
          <a:bodyPr lIns="92075" tIns="46038" rIns="92075" bIns="46038"/>
          <a:lstStyle/>
          <a:p>
            <a:pPr eaLnBrk="1" hangingPunct="1"/>
            <a:r>
              <a:rPr lang="en-US" sz="4000" smtClean="0"/>
              <a:t>Disadvantages of ECT</a:t>
            </a:r>
          </a:p>
        </p:txBody>
      </p:sp>
      <p:sp>
        <p:nvSpPr>
          <p:cNvPr id="70658" name="Rectangle 3"/>
          <p:cNvSpPr>
            <a:spLocks noGrp="1" noChangeArrowheads="1"/>
          </p:cNvSpPr>
          <p:nvPr>
            <p:ph sz="quarter" idx="1"/>
          </p:nvPr>
        </p:nvSpPr>
        <p:spPr>
          <a:xfrm>
            <a:off x="304800" y="1828800"/>
            <a:ext cx="8382000" cy="4724400"/>
          </a:xfrm>
        </p:spPr>
        <p:txBody>
          <a:bodyPr lIns="92075" tIns="46038" rIns="92075" bIns="46038"/>
          <a:lstStyle/>
          <a:p>
            <a:pPr eaLnBrk="1" hangingPunct="1"/>
            <a:r>
              <a:rPr lang="en-US" sz="2800" smtClean="0"/>
              <a:t>Cognitive impairment</a:t>
            </a:r>
          </a:p>
          <a:p>
            <a:pPr lvl="1" eaLnBrk="1" hangingPunct="1"/>
            <a:r>
              <a:rPr lang="en-US" sz="2400" smtClean="0"/>
              <a:t>Immediately on recovery - postictal confusion; clears as the day progresses; regain full orientation</a:t>
            </a:r>
          </a:p>
          <a:p>
            <a:pPr lvl="1" eaLnBrk="1" hangingPunct="1"/>
            <a:r>
              <a:rPr lang="en-US" sz="2400" smtClean="0"/>
              <a:t>Cumulative over the series of treatments - recent and remote memory loss; usually transient. </a:t>
            </a:r>
          </a:p>
          <a:p>
            <a:pPr lvl="2" eaLnBrk="1" hangingPunct="1"/>
            <a:r>
              <a:rPr lang="en-US" sz="2000" b="1" smtClean="0"/>
              <a:t>Anterograde amnesia</a:t>
            </a:r>
            <a:r>
              <a:rPr lang="en-US" sz="2000" smtClean="0"/>
              <a:t>: develops first and most rapidly; uneven memory loss of events that occur during and around index ECT; resolves once ECT stops</a:t>
            </a:r>
          </a:p>
          <a:p>
            <a:pPr lvl="2" eaLnBrk="1" hangingPunct="1"/>
            <a:r>
              <a:rPr lang="en-US" sz="2000" b="1" smtClean="0"/>
              <a:t>Retrograde amnesia</a:t>
            </a:r>
            <a:r>
              <a:rPr lang="en-US" sz="2000" smtClean="0"/>
              <a:t>: develops more gradually and cumulatively; memory loss for 2 – 8 weeks before treatment; takes up to 6 months to resolve after ECT stops; associative memory remains intact</a:t>
            </a:r>
          </a:p>
        </p:txBody>
      </p:sp>
      <p:sp>
        <p:nvSpPr>
          <p:cNvPr id="70659" name="Rectangle 4"/>
          <p:cNvSpPr>
            <a:spLocks noChangeArrowheads="1"/>
          </p:cNvSpPr>
          <p:nvPr/>
        </p:nvSpPr>
        <p:spPr bwMode="auto">
          <a:xfrm>
            <a:off x="5867400" y="990600"/>
            <a:ext cx="2790825" cy="336550"/>
          </a:xfrm>
          <a:prstGeom prst="rect">
            <a:avLst/>
          </a:prstGeom>
          <a:noFill/>
          <a:ln w="9525">
            <a:noFill/>
            <a:miter lim="800000"/>
            <a:headEnd/>
            <a:tailEnd/>
          </a:ln>
        </p:spPr>
        <p:txBody>
          <a:bodyPr wrap="none">
            <a:spAutoFit/>
          </a:bodyPr>
          <a:lstStyle/>
          <a:p>
            <a:pPr>
              <a:spcBef>
                <a:spcPct val="50000"/>
              </a:spcBef>
            </a:pPr>
            <a:r>
              <a:rPr lang="en-US" sz="1600">
                <a:latin typeface="Tahoma" pitchFamily="34" charset="0"/>
              </a:rPr>
              <a:t>2001 APA Task Force on ECT</a:t>
            </a:r>
          </a:p>
        </p:txBody>
      </p:sp>
    </p:spTree>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304800"/>
            <a:ext cx="7772400" cy="990600"/>
          </a:xfrm>
        </p:spPr>
        <p:txBody>
          <a:bodyPr>
            <a:normAutofit fontScale="90000"/>
          </a:bodyPr>
          <a:lstStyle/>
          <a:p>
            <a:pPr eaLnBrk="1" fontAlgn="auto" hangingPunct="1">
              <a:spcAft>
                <a:spcPts val="0"/>
              </a:spcAft>
              <a:defRPr/>
            </a:pPr>
            <a:r>
              <a:rPr lang="en-US" sz="4000" dirty="0"/>
              <a:t>Treatment Approaches in Psychiatry</a:t>
            </a:r>
          </a:p>
        </p:txBody>
      </p:sp>
      <p:sp>
        <p:nvSpPr>
          <p:cNvPr id="69635" name="Rectangle 3"/>
          <p:cNvSpPr>
            <a:spLocks noGrp="1" noChangeArrowheads="1"/>
          </p:cNvSpPr>
          <p:nvPr>
            <p:ph sz="quarter" idx="1"/>
          </p:nvPr>
        </p:nvSpPr>
        <p:spPr>
          <a:xfrm>
            <a:off x="457200" y="1676400"/>
            <a:ext cx="8305800" cy="4724400"/>
          </a:xfrm>
        </p:spPr>
        <p:txBody>
          <a:bodyPr/>
          <a:lstStyle/>
          <a:p>
            <a:pPr eaLnBrk="1" hangingPunct="1">
              <a:lnSpc>
                <a:spcPct val="90000"/>
              </a:lnSpc>
            </a:pPr>
            <a:r>
              <a:rPr lang="en-US" sz="2800" smtClean="0"/>
              <a:t>Psychological treatments</a:t>
            </a:r>
          </a:p>
          <a:p>
            <a:pPr eaLnBrk="1" hangingPunct="1">
              <a:lnSpc>
                <a:spcPct val="90000"/>
              </a:lnSpc>
            </a:pPr>
            <a:r>
              <a:rPr lang="en-US" sz="2800" smtClean="0"/>
              <a:t>Social and rehabilitative treatments</a:t>
            </a:r>
          </a:p>
          <a:p>
            <a:pPr eaLnBrk="1" hangingPunct="1">
              <a:lnSpc>
                <a:spcPct val="90000"/>
              </a:lnSpc>
            </a:pPr>
            <a:r>
              <a:rPr lang="en-US" sz="2800" smtClean="0"/>
              <a:t>Physical treatments</a:t>
            </a:r>
          </a:p>
          <a:p>
            <a:pPr lvl="1" eaLnBrk="1" hangingPunct="1">
              <a:lnSpc>
                <a:spcPct val="90000"/>
              </a:lnSpc>
            </a:pPr>
            <a:r>
              <a:rPr lang="en-US" sz="2400" smtClean="0"/>
              <a:t>Pharmacological agents</a:t>
            </a:r>
          </a:p>
          <a:p>
            <a:pPr lvl="1" eaLnBrk="1" hangingPunct="1">
              <a:lnSpc>
                <a:spcPct val="90000"/>
              </a:lnSpc>
            </a:pPr>
            <a:r>
              <a:rPr lang="en-US" sz="2400" smtClean="0"/>
              <a:t>Brain stimulation</a:t>
            </a:r>
          </a:p>
          <a:p>
            <a:pPr lvl="2" eaLnBrk="1" hangingPunct="1">
              <a:lnSpc>
                <a:spcPct val="90000"/>
              </a:lnSpc>
            </a:pPr>
            <a:r>
              <a:rPr lang="en-US" sz="2000" smtClean="0"/>
              <a:t>Convulsive: chemical, </a:t>
            </a:r>
            <a:r>
              <a:rPr lang="en-US" sz="2000" smtClean="0">
                <a:solidFill>
                  <a:srgbClr val="FF0000"/>
                </a:solidFill>
              </a:rPr>
              <a:t>electrical (ECT*)</a:t>
            </a:r>
            <a:r>
              <a:rPr lang="en-US" sz="2000" smtClean="0"/>
              <a:t>, magnetic (MST)</a:t>
            </a:r>
          </a:p>
          <a:p>
            <a:pPr lvl="2" eaLnBrk="1" hangingPunct="1">
              <a:lnSpc>
                <a:spcPct val="90000"/>
              </a:lnSpc>
            </a:pPr>
            <a:r>
              <a:rPr lang="en-US" sz="2000" smtClean="0"/>
              <a:t>Non-convulsive: rTMS*, VNS*, FEAST, tDCS, TNS</a:t>
            </a:r>
          </a:p>
          <a:p>
            <a:pPr lvl="1" eaLnBrk="1" hangingPunct="1">
              <a:lnSpc>
                <a:spcPct val="90000"/>
              </a:lnSpc>
            </a:pPr>
            <a:r>
              <a:rPr lang="en-US" sz="2400" smtClean="0"/>
              <a:t>Psychosurgery</a:t>
            </a:r>
          </a:p>
          <a:p>
            <a:pPr lvl="2" eaLnBrk="1" hangingPunct="1">
              <a:lnSpc>
                <a:spcPct val="90000"/>
              </a:lnSpc>
            </a:pPr>
            <a:r>
              <a:rPr lang="en-US" sz="2000" smtClean="0"/>
              <a:t>Ablative surgeries: non-reversible</a:t>
            </a:r>
          </a:p>
          <a:p>
            <a:pPr lvl="2" eaLnBrk="1" hangingPunct="1">
              <a:lnSpc>
                <a:spcPct val="90000"/>
              </a:lnSpc>
            </a:pPr>
            <a:r>
              <a:rPr lang="en-US" sz="2000" smtClean="0"/>
              <a:t>Deep Brain Stimulation (DBS): reversible</a:t>
            </a:r>
            <a:endParaRPr lang="en-US" smtClean="0"/>
          </a:p>
          <a:p>
            <a:pPr eaLnBrk="1" hangingPunct="1">
              <a:lnSpc>
                <a:spcPct val="90000"/>
              </a:lnSpc>
            </a:pPr>
            <a:r>
              <a:rPr lang="en-US" sz="2500" smtClean="0"/>
              <a:t>Others: light, sleep deprivation, exercise, yoga, mindful awareness, etc</a:t>
            </a:r>
          </a:p>
        </p:txBody>
      </p:sp>
      <p:sp>
        <p:nvSpPr>
          <p:cNvPr id="21507" name="Text Box 4"/>
          <p:cNvSpPr txBox="1">
            <a:spLocks noChangeArrowheads="1"/>
          </p:cNvSpPr>
          <p:nvPr/>
        </p:nvSpPr>
        <p:spPr bwMode="auto">
          <a:xfrm>
            <a:off x="5943600" y="6324600"/>
            <a:ext cx="2971800" cy="304800"/>
          </a:xfrm>
          <a:prstGeom prst="rect">
            <a:avLst/>
          </a:prstGeom>
          <a:noFill/>
          <a:ln w="9525">
            <a:noFill/>
            <a:miter lim="800000"/>
            <a:headEnd/>
            <a:tailEnd/>
          </a:ln>
        </p:spPr>
        <p:txBody>
          <a:bodyPr>
            <a:spAutoFit/>
          </a:bodyPr>
          <a:lstStyle/>
          <a:p>
            <a:pPr>
              <a:spcBef>
                <a:spcPct val="50000"/>
              </a:spcBef>
            </a:pPr>
            <a:r>
              <a:rPr lang="en-US" sz="1400"/>
              <a:t>* Only FDA-approved BSTs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9635">
                                            <p:txEl>
                                              <p:pRg st="0" end="0"/>
                                            </p:txEl>
                                          </p:spTgt>
                                        </p:tgtEl>
                                        <p:attrNameLst>
                                          <p:attrName>style.color</p:attrName>
                                        </p:attrNameLst>
                                      </p:cBhvr>
                                      <p:to>
                                        <a:schemeClr val="accent2"/>
                                      </p:to>
                                    </p:animClr>
                                    <p:animClr clrSpc="rgb" dir="cw">
                                      <p:cBhvr>
                                        <p:cTn id="7" dur="500" fill="hold"/>
                                        <p:tgtEl>
                                          <p:spTgt spid="69635">
                                            <p:txEl>
                                              <p:pRg st="0" end="0"/>
                                            </p:txEl>
                                          </p:spTgt>
                                        </p:tgtEl>
                                        <p:attrNameLst>
                                          <p:attrName>fillcolor</p:attrName>
                                        </p:attrNameLst>
                                      </p:cBhvr>
                                      <p:to>
                                        <a:schemeClr val="accent2"/>
                                      </p:to>
                                    </p:animClr>
                                    <p:set>
                                      <p:cBhvr>
                                        <p:cTn id="8" dur="500" fill="hold"/>
                                        <p:tgtEl>
                                          <p:spTgt spid="69635">
                                            <p:txEl>
                                              <p:pRg st="0" end="0"/>
                                            </p:txEl>
                                          </p:spTgt>
                                        </p:tgtEl>
                                        <p:attrNameLst>
                                          <p:attrName>fill.type</p:attrName>
                                        </p:attrNameLst>
                                      </p:cBhvr>
                                      <p:to>
                                        <p:strVal val="solid"/>
                                      </p:to>
                                    </p:set>
                                    <p:set>
                                      <p:cBhvr>
                                        <p:cTn id="9" dur="500" fill="hold"/>
                                        <p:tgtEl>
                                          <p:spTgt spid="6963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9635">
                                            <p:txEl>
                                              <p:pRg st="1" end="1"/>
                                            </p:txEl>
                                          </p:spTgt>
                                        </p:tgtEl>
                                        <p:attrNameLst>
                                          <p:attrName>style.color</p:attrName>
                                        </p:attrNameLst>
                                      </p:cBhvr>
                                      <p:to>
                                        <a:schemeClr val="accent2"/>
                                      </p:to>
                                    </p:animClr>
                                    <p:animClr clrSpc="rgb" dir="cw">
                                      <p:cBhvr>
                                        <p:cTn id="14" dur="500" fill="hold"/>
                                        <p:tgtEl>
                                          <p:spTgt spid="69635">
                                            <p:txEl>
                                              <p:pRg st="1" end="1"/>
                                            </p:txEl>
                                          </p:spTgt>
                                        </p:tgtEl>
                                        <p:attrNameLst>
                                          <p:attrName>fillcolor</p:attrName>
                                        </p:attrNameLst>
                                      </p:cBhvr>
                                      <p:to>
                                        <a:schemeClr val="accent2"/>
                                      </p:to>
                                    </p:animClr>
                                    <p:set>
                                      <p:cBhvr>
                                        <p:cTn id="15" dur="500" fill="hold"/>
                                        <p:tgtEl>
                                          <p:spTgt spid="69635">
                                            <p:txEl>
                                              <p:pRg st="1" end="1"/>
                                            </p:txEl>
                                          </p:spTgt>
                                        </p:tgtEl>
                                        <p:attrNameLst>
                                          <p:attrName>fill.type</p:attrName>
                                        </p:attrNameLst>
                                      </p:cBhvr>
                                      <p:to>
                                        <p:strVal val="solid"/>
                                      </p:to>
                                    </p:set>
                                    <p:set>
                                      <p:cBhvr>
                                        <p:cTn id="16" dur="500" fill="hold"/>
                                        <p:tgtEl>
                                          <p:spTgt spid="69635">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9635">
                                            <p:txEl>
                                              <p:pRg st="2" end="2"/>
                                            </p:txEl>
                                          </p:spTgt>
                                        </p:tgtEl>
                                        <p:attrNameLst>
                                          <p:attrName>style.color</p:attrName>
                                        </p:attrNameLst>
                                      </p:cBhvr>
                                      <p:to>
                                        <a:schemeClr val="accent2"/>
                                      </p:to>
                                    </p:animClr>
                                    <p:animClr clrSpc="rgb" dir="cw">
                                      <p:cBhvr>
                                        <p:cTn id="21" dur="500" fill="hold"/>
                                        <p:tgtEl>
                                          <p:spTgt spid="69635">
                                            <p:txEl>
                                              <p:pRg st="2" end="2"/>
                                            </p:txEl>
                                          </p:spTgt>
                                        </p:tgtEl>
                                        <p:attrNameLst>
                                          <p:attrName>fillcolor</p:attrName>
                                        </p:attrNameLst>
                                      </p:cBhvr>
                                      <p:to>
                                        <a:schemeClr val="accent2"/>
                                      </p:to>
                                    </p:animClr>
                                    <p:set>
                                      <p:cBhvr>
                                        <p:cTn id="22" dur="500" fill="hold"/>
                                        <p:tgtEl>
                                          <p:spTgt spid="69635">
                                            <p:txEl>
                                              <p:pRg st="2" end="2"/>
                                            </p:txEl>
                                          </p:spTgt>
                                        </p:tgtEl>
                                        <p:attrNameLst>
                                          <p:attrName>fill.type</p:attrName>
                                        </p:attrNameLst>
                                      </p:cBhvr>
                                      <p:to>
                                        <p:strVal val="solid"/>
                                      </p:to>
                                    </p:set>
                                    <p:set>
                                      <p:cBhvr>
                                        <p:cTn id="23" dur="500" fill="hold"/>
                                        <p:tgtEl>
                                          <p:spTgt spid="6963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09600" y="304800"/>
            <a:ext cx="7010400" cy="838200"/>
          </a:xfrm>
        </p:spPr>
        <p:txBody>
          <a:bodyPr lIns="92075" tIns="46038" rIns="92075" bIns="46038"/>
          <a:lstStyle/>
          <a:p>
            <a:pPr eaLnBrk="1" hangingPunct="1"/>
            <a:r>
              <a:rPr lang="en-US" sz="4000" smtClean="0"/>
              <a:t>Disadvantages of ECT</a:t>
            </a:r>
          </a:p>
        </p:txBody>
      </p:sp>
      <p:sp>
        <p:nvSpPr>
          <p:cNvPr id="72706" name="Rectangle 3"/>
          <p:cNvSpPr>
            <a:spLocks noGrp="1" noChangeArrowheads="1"/>
          </p:cNvSpPr>
          <p:nvPr>
            <p:ph sz="quarter" idx="1"/>
          </p:nvPr>
        </p:nvSpPr>
        <p:spPr>
          <a:xfrm>
            <a:off x="457200" y="1828800"/>
            <a:ext cx="8382000" cy="4495800"/>
          </a:xfrm>
        </p:spPr>
        <p:txBody>
          <a:bodyPr lIns="92075" tIns="46038" rIns="92075" bIns="46038"/>
          <a:lstStyle/>
          <a:p>
            <a:pPr eaLnBrk="1" hangingPunct="1">
              <a:lnSpc>
                <a:spcPct val="90000"/>
              </a:lnSpc>
            </a:pPr>
            <a:r>
              <a:rPr lang="en-US" sz="2800" smtClean="0"/>
              <a:t>Cognitive impairment (cont..)</a:t>
            </a:r>
          </a:p>
          <a:p>
            <a:pPr lvl="1" eaLnBrk="1" hangingPunct="1">
              <a:lnSpc>
                <a:spcPct val="90000"/>
              </a:lnSpc>
            </a:pPr>
            <a:r>
              <a:rPr lang="en-US" sz="2400" smtClean="0"/>
              <a:t>in 20-25% of patients: uneven permanent autobiographical memory loss</a:t>
            </a:r>
          </a:p>
          <a:p>
            <a:pPr lvl="1" eaLnBrk="1" hangingPunct="1">
              <a:lnSpc>
                <a:spcPct val="90000"/>
              </a:lnSpc>
            </a:pPr>
            <a:r>
              <a:rPr lang="en-US" sz="2400" smtClean="0"/>
              <a:t>in surveys, patients who admit to dysfunction do not generally consider it a problem.</a:t>
            </a:r>
          </a:p>
          <a:p>
            <a:pPr lvl="1" eaLnBrk="1" hangingPunct="1">
              <a:lnSpc>
                <a:spcPct val="90000"/>
              </a:lnSpc>
            </a:pPr>
            <a:r>
              <a:rPr lang="en-US" sz="2400" smtClean="0"/>
              <a:t>in some patients: persistent </a:t>
            </a:r>
            <a:r>
              <a:rPr lang="en-US" sz="2400" u="sng" smtClean="0">
                <a:solidFill>
                  <a:schemeClr val="tx2"/>
                </a:solidFill>
              </a:rPr>
              <a:t>subjective</a:t>
            </a:r>
            <a:r>
              <a:rPr lang="en-US" sz="2400" smtClean="0"/>
              <a:t> memory complaints without demonstrable, objective neuropsychological test findings</a:t>
            </a:r>
          </a:p>
          <a:p>
            <a:pPr lvl="1" eaLnBrk="1" hangingPunct="1">
              <a:lnSpc>
                <a:spcPct val="90000"/>
              </a:lnSpc>
            </a:pPr>
            <a:r>
              <a:rPr lang="en-US" sz="2400" smtClean="0"/>
              <a:t>correlation between complaints and residual psychopathology</a:t>
            </a:r>
          </a:p>
          <a:p>
            <a:pPr lvl="2" eaLnBrk="1" hangingPunct="1">
              <a:lnSpc>
                <a:spcPct val="90000"/>
              </a:lnSpc>
            </a:pPr>
            <a:r>
              <a:rPr lang="en-US" sz="2000" smtClean="0"/>
              <a:t>heightened sensitivity to normal forgetting</a:t>
            </a:r>
          </a:p>
          <a:p>
            <a:pPr lvl="2" eaLnBrk="1" hangingPunct="1">
              <a:lnSpc>
                <a:spcPct val="90000"/>
              </a:lnSpc>
            </a:pPr>
            <a:r>
              <a:rPr lang="en-US" sz="2000" smtClean="0"/>
              <a:t>perpetuation of secondary gains to disability</a:t>
            </a:r>
          </a:p>
        </p:txBody>
      </p:sp>
      <p:sp>
        <p:nvSpPr>
          <p:cNvPr id="72707" name="Rectangle 4"/>
          <p:cNvSpPr>
            <a:spLocks noChangeArrowheads="1"/>
          </p:cNvSpPr>
          <p:nvPr/>
        </p:nvSpPr>
        <p:spPr bwMode="auto">
          <a:xfrm>
            <a:off x="3538538" y="990600"/>
            <a:ext cx="5605462" cy="336550"/>
          </a:xfrm>
          <a:prstGeom prst="rect">
            <a:avLst/>
          </a:prstGeom>
          <a:noFill/>
          <a:ln w="9525">
            <a:noFill/>
            <a:miter lim="800000"/>
            <a:headEnd/>
            <a:tailEnd/>
          </a:ln>
        </p:spPr>
        <p:txBody>
          <a:bodyPr>
            <a:spAutoFit/>
          </a:bodyPr>
          <a:lstStyle/>
          <a:p>
            <a:pPr>
              <a:spcBef>
                <a:spcPct val="50000"/>
              </a:spcBef>
            </a:pPr>
            <a:r>
              <a:rPr lang="en-US" sz="1600">
                <a:latin typeface="Tahoma" pitchFamily="34" charset="0"/>
              </a:rPr>
              <a:t>2001 APA Task Force on ECT; Prudic 2000; Lisanby 2000</a:t>
            </a:r>
          </a:p>
        </p:txBody>
      </p:sp>
    </p:spTree>
  </p:cSld>
  <p:clrMapOvr>
    <a:masterClrMapping/>
  </p:clrMapOvr>
  <p:transition>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4525963" y="228600"/>
            <a:ext cx="4237037" cy="990600"/>
          </a:xfrm>
        </p:spPr>
        <p:txBody>
          <a:bodyPr lIns="92075" tIns="46038" rIns="92075" bIns="46038"/>
          <a:lstStyle/>
          <a:p>
            <a:pPr eaLnBrk="1" hangingPunct="1"/>
            <a:r>
              <a:rPr lang="en-US" sz="3600" smtClean="0"/>
              <a:t>Informed Consent </a:t>
            </a:r>
            <a:br>
              <a:rPr lang="en-US" sz="3600" smtClean="0"/>
            </a:br>
            <a:r>
              <a:rPr lang="en-US" sz="3600" smtClean="0"/>
              <a:t>and ECT</a:t>
            </a:r>
          </a:p>
        </p:txBody>
      </p:sp>
      <p:sp>
        <p:nvSpPr>
          <p:cNvPr id="39939" name="Rectangle 3"/>
          <p:cNvSpPr>
            <a:spLocks noGrp="1" noChangeArrowheads="1"/>
          </p:cNvSpPr>
          <p:nvPr>
            <p:ph type="body" sz="half" idx="4294967295"/>
          </p:nvPr>
        </p:nvSpPr>
        <p:spPr>
          <a:xfrm>
            <a:off x="0" y="2551113"/>
            <a:ext cx="5029200" cy="4230687"/>
          </a:xfrm>
        </p:spPr>
        <p:txBody>
          <a:bodyPr/>
          <a:lstStyle/>
          <a:p>
            <a:pPr eaLnBrk="1" hangingPunct="1">
              <a:lnSpc>
                <a:spcPct val="80000"/>
              </a:lnSpc>
            </a:pPr>
            <a:r>
              <a:rPr lang="en-US" sz="1700" smtClean="0"/>
              <a:t>A legal consent </a:t>
            </a:r>
            <a:r>
              <a:rPr lang="en-US" sz="1700" u="sng" smtClean="0"/>
              <a:t>process</a:t>
            </a:r>
            <a:r>
              <a:rPr lang="en-US" sz="1700" smtClean="0"/>
              <a:t> exists.</a:t>
            </a:r>
          </a:p>
          <a:p>
            <a:pPr eaLnBrk="1" hangingPunct="1">
              <a:lnSpc>
                <a:spcPct val="80000"/>
              </a:lnSpc>
            </a:pPr>
            <a:r>
              <a:rPr lang="en-US" sz="1700" smtClean="0"/>
              <a:t>There is </a:t>
            </a:r>
            <a:r>
              <a:rPr lang="en-US" sz="1700" i="1" smtClean="0">
                <a:solidFill>
                  <a:schemeClr val="folHlink"/>
                </a:solidFill>
              </a:rPr>
              <a:t>NO</a:t>
            </a:r>
            <a:r>
              <a:rPr lang="en-US" sz="1700" smtClean="0"/>
              <a:t> national standard and the process can vary substantially by local jurisdiction, regulation and custom.</a:t>
            </a:r>
          </a:p>
          <a:p>
            <a:pPr eaLnBrk="1" hangingPunct="1">
              <a:lnSpc>
                <a:spcPct val="80000"/>
              </a:lnSpc>
            </a:pPr>
            <a:r>
              <a:rPr lang="en-US" sz="1700" smtClean="0"/>
              <a:t>California – Dept. Mental Health</a:t>
            </a:r>
          </a:p>
          <a:p>
            <a:pPr lvl="1" eaLnBrk="1" hangingPunct="1">
              <a:lnSpc>
                <a:spcPct val="80000"/>
              </a:lnSpc>
            </a:pPr>
            <a:r>
              <a:rPr lang="en-US" sz="1500" smtClean="0"/>
              <a:t>Stringent requirements: 24-hours to decide after advisement; verification of capacity; monthly (30-day) re-consent; 30 treatments/yr limit. Documentation intensive.</a:t>
            </a:r>
          </a:p>
          <a:p>
            <a:pPr lvl="1" eaLnBrk="1" hangingPunct="1">
              <a:lnSpc>
                <a:spcPct val="80000"/>
              </a:lnSpc>
            </a:pPr>
            <a:r>
              <a:rPr lang="en-US" sz="1500" smtClean="0"/>
              <a:t>Impedes access?</a:t>
            </a:r>
          </a:p>
          <a:p>
            <a:pPr eaLnBrk="1" hangingPunct="1">
              <a:lnSpc>
                <a:spcPct val="80000"/>
              </a:lnSpc>
            </a:pPr>
            <a:r>
              <a:rPr lang="en-US" sz="1700" smtClean="0"/>
              <a:t>There is no such thing as “Involuntary ECT” in California (WIC 5325-5226.91):</a:t>
            </a:r>
          </a:p>
          <a:p>
            <a:pPr lvl="1" eaLnBrk="1" hangingPunct="1">
              <a:lnSpc>
                <a:spcPct val="80000"/>
              </a:lnSpc>
            </a:pPr>
            <a:r>
              <a:rPr lang="en-US" sz="1500" smtClean="0"/>
              <a:t>Voluntary vs. involuntary status</a:t>
            </a:r>
          </a:p>
          <a:p>
            <a:pPr lvl="1" eaLnBrk="1" hangingPunct="1">
              <a:lnSpc>
                <a:spcPct val="80000"/>
              </a:lnSpc>
            </a:pPr>
            <a:r>
              <a:rPr lang="en-US" sz="1500" smtClean="0"/>
              <a:t>With or without capacity to consent to treatment</a:t>
            </a:r>
          </a:p>
          <a:p>
            <a:pPr lvl="1" eaLnBrk="1" hangingPunct="1">
              <a:lnSpc>
                <a:spcPct val="80000"/>
              </a:lnSpc>
            </a:pPr>
            <a:r>
              <a:rPr lang="en-US" sz="1500" smtClean="0"/>
              <a:t>Conserved patients require court review</a:t>
            </a:r>
          </a:p>
          <a:p>
            <a:pPr lvl="1" eaLnBrk="1" hangingPunct="1">
              <a:lnSpc>
                <a:spcPct val="80000"/>
              </a:lnSpc>
            </a:pPr>
            <a:r>
              <a:rPr lang="en-US" sz="1500" b="1" i="1" smtClean="0"/>
              <a:t>Any</a:t>
            </a:r>
            <a:r>
              <a:rPr lang="en-US" sz="1500" smtClean="0"/>
              <a:t> patient who </a:t>
            </a:r>
            <a:r>
              <a:rPr lang="en-US" sz="1500" b="1" i="1" smtClean="0"/>
              <a:t>retains</a:t>
            </a:r>
            <a:r>
              <a:rPr lang="en-US" sz="1500" smtClean="0"/>
              <a:t> capacity to refuse will never be given ECT in CA</a:t>
            </a:r>
          </a:p>
        </p:txBody>
      </p:sp>
      <p:pic>
        <p:nvPicPr>
          <p:cNvPr id="74755" name="Picture 4" descr="bd20117_"/>
          <p:cNvPicPr>
            <a:picLocks noChangeAspect="1" noChangeArrowheads="1"/>
          </p:cNvPicPr>
          <p:nvPr/>
        </p:nvPicPr>
        <p:blipFill>
          <a:blip r:embed="rId3"/>
          <a:srcRect/>
          <a:stretch>
            <a:fillRect/>
          </a:stretch>
        </p:blipFill>
        <p:spPr bwMode="auto">
          <a:xfrm>
            <a:off x="609600" y="304800"/>
            <a:ext cx="3810000" cy="2057400"/>
          </a:xfrm>
          <a:prstGeom prst="rect">
            <a:avLst/>
          </a:prstGeom>
          <a:noFill/>
          <a:ln w="9525">
            <a:noFill/>
            <a:miter lim="800000"/>
            <a:headEnd/>
            <a:tailEnd/>
          </a:ln>
        </p:spPr>
      </p:pic>
      <p:graphicFrame>
        <p:nvGraphicFramePr>
          <p:cNvPr id="37921" name="Group 33"/>
          <p:cNvGraphicFramePr>
            <a:graphicFrameLocks noGrp="1"/>
          </p:cNvGraphicFramePr>
          <p:nvPr>
            <p:ph sz="half" idx="4294967295"/>
          </p:nvPr>
        </p:nvGraphicFramePr>
        <p:xfrm>
          <a:off x="5105400" y="1752600"/>
          <a:ext cx="3810000" cy="4271963"/>
        </p:xfrm>
        <a:graphic>
          <a:graphicData uri="http://schemas.openxmlformats.org/drawingml/2006/table">
            <a:tbl>
              <a:tblPr/>
              <a:tblGrid>
                <a:gridCol w="457200"/>
                <a:gridCol w="381000"/>
                <a:gridCol w="1447800"/>
                <a:gridCol w="1524000"/>
              </a:tblGrid>
              <a:tr h="381000">
                <a:tc rowSpan="2" gridSpan="2">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2100" b="0" i="0" u="none" strike="noStrike" cap="none" normalizeH="0" baseline="0" smtClean="0">
                        <a:ln>
                          <a:noFill/>
                        </a:ln>
                        <a:solidFill>
                          <a:schemeClr val="tx1"/>
                        </a:solidFill>
                        <a:effectLst/>
                        <a:latin typeface="Tw Cen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900" b="0" i="0" u="none" strike="noStrike" cap="none" normalizeH="0" baseline="0" smtClean="0">
                          <a:ln>
                            <a:noFill/>
                          </a:ln>
                          <a:solidFill>
                            <a:schemeClr val="tx1"/>
                          </a:solidFill>
                          <a:effectLst/>
                          <a:latin typeface="Tw Cen MT" pitchFamily="34" charset="0"/>
                        </a:rPr>
                        <a:t>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900" b="0" i="0" u="none" strike="noStrike" cap="none" normalizeH="0" baseline="0" smtClean="0">
                          <a:ln>
                            <a:noFill/>
                          </a:ln>
                          <a:solidFill>
                            <a:schemeClr val="tx1"/>
                          </a:solidFill>
                          <a:effectLst/>
                          <a:latin typeface="Tw Cen MT" pitchFamily="34" charset="0"/>
                        </a:rPr>
                        <a:t>Voluntary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900" b="0" i="0" u="none" strike="noStrike" cap="none" normalizeH="0" baseline="0" smtClean="0">
                          <a:ln>
                            <a:noFill/>
                          </a:ln>
                          <a:solidFill>
                            <a:schemeClr val="tx1"/>
                          </a:solidFill>
                          <a:effectLst/>
                          <a:latin typeface="Tw Cen MT" pitchFamily="34" charset="0"/>
                        </a:rPr>
                        <a:t>Involuntary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rowSpan="2">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2500" b="0" i="0" u="none" strike="noStrike" cap="none" normalizeH="0" baseline="0" smtClean="0">
                        <a:ln>
                          <a:noFill/>
                        </a:ln>
                        <a:solidFill>
                          <a:schemeClr val="tx1"/>
                        </a:solidFill>
                        <a:effectLst/>
                        <a:latin typeface="Tw Cen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25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Tx/>
                        <a:buChar char="-"/>
                        <a:tabLst/>
                      </a:pPr>
                      <a:r>
                        <a:rPr kumimoji="0" lang="en-US" sz="1300" b="0" i="0" u="none" strike="noStrike" cap="none" normalizeH="0" baseline="0" smtClean="0">
                          <a:ln>
                            <a:noFill/>
                          </a:ln>
                          <a:solidFill>
                            <a:schemeClr val="tx1"/>
                          </a:solidFill>
                          <a:effectLst/>
                          <a:latin typeface="Tw Cen MT" pitchFamily="34" charset="0"/>
                        </a:rPr>
                        <a:t>Advise and wait 24 hours</a:t>
                      </a:r>
                    </a:p>
                    <a:p>
                      <a:pPr marL="0" marR="0" lvl="0" indent="0" algn="l" defTabSz="914400" rtl="0" eaLnBrk="1" fontAlgn="base" latinLnBrk="0" hangingPunct="1">
                        <a:lnSpc>
                          <a:spcPct val="100000"/>
                        </a:lnSpc>
                        <a:spcBef>
                          <a:spcPts val="700"/>
                        </a:spcBef>
                        <a:spcAft>
                          <a:spcPct val="0"/>
                        </a:spcAft>
                        <a:buClr>
                          <a:schemeClr val="accent2"/>
                        </a:buClr>
                        <a:buSzPct val="60000"/>
                        <a:buFontTx/>
                        <a:buChar char="-"/>
                        <a:tabLst/>
                      </a:pPr>
                      <a:r>
                        <a:rPr kumimoji="0" lang="en-US" sz="1300" b="0" i="0" u="none" strike="noStrike" cap="none" normalizeH="0" baseline="0" smtClean="0">
                          <a:ln>
                            <a:noFill/>
                          </a:ln>
                          <a:solidFill>
                            <a:schemeClr val="tx1"/>
                          </a:solidFill>
                          <a:effectLst/>
                          <a:latin typeface="Tw Cen MT" pitchFamily="34" charset="0"/>
                        </a:rPr>
                        <a:t>Obtain consent</a:t>
                      </a:r>
                    </a:p>
                    <a:p>
                      <a:pPr marL="0" marR="0" lvl="0" indent="0" algn="l" defTabSz="914400" rtl="0" eaLnBrk="1" fontAlgn="base" latinLnBrk="0" hangingPunct="1">
                        <a:lnSpc>
                          <a:spcPct val="100000"/>
                        </a:lnSpc>
                        <a:spcBef>
                          <a:spcPts val="700"/>
                        </a:spcBef>
                        <a:spcAft>
                          <a:spcPct val="0"/>
                        </a:spcAft>
                        <a:buClr>
                          <a:schemeClr val="accent2"/>
                        </a:buClr>
                        <a:buSzPct val="60000"/>
                        <a:buFontTx/>
                        <a:buChar char="-"/>
                        <a:tabLst/>
                      </a:pPr>
                      <a:r>
                        <a:rPr kumimoji="0" lang="en-US" sz="1300" b="0" i="0" u="none" strike="noStrike" cap="none" normalizeH="0" baseline="0" smtClean="0">
                          <a:ln>
                            <a:noFill/>
                          </a:ln>
                          <a:solidFill>
                            <a:schemeClr val="tx1"/>
                          </a:solidFill>
                          <a:effectLst/>
                          <a:latin typeface="Tw Cen MT" pitchFamily="34" charset="0"/>
                        </a:rPr>
                        <a:t>Obtain independent verification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-Same, but with extra evaluation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-Court review*</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-Hospital counsel</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-Private or public counsel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CC00"/>
                        </a:gs>
                        <a:gs pos="100000">
                          <a:schemeClr val="hlink"/>
                        </a:gs>
                      </a:gsLst>
                      <a:lin ang="5400000" scaled="1"/>
                    </a:gradFill>
                  </a:tcPr>
                </a:tc>
              </a:tr>
              <a:tr h="1708150">
                <a:tc vMerge="1">
                  <a:txBody>
                    <a:bodyPr/>
                    <a:lstStyle/>
                    <a:p>
                      <a:endParaRPr lang="en-US"/>
                    </a:p>
                  </a:txBody>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25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-Same, but with extra evaluation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-Court review</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-Hospital counsel</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-Private or public counsel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Same, but with extra evaluation</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-Court review</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-Hospital counsel</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300" b="0" i="0" u="none" strike="noStrike" cap="none" normalizeH="0" baseline="0" smtClean="0">
                          <a:ln>
                            <a:noFill/>
                          </a:ln>
                          <a:solidFill>
                            <a:schemeClr val="tx1"/>
                          </a:solidFill>
                          <a:effectLst/>
                          <a:latin typeface="Tw Cen MT" pitchFamily="34" charset="0"/>
                        </a:rPr>
                        <a:t>-Private or public counsel</a:t>
                      </a: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300" b="0" i="0" u="none" strike="noStrike" cap="none" normalizeH="0" baseline="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74778" name="Text Box 77"/>
          <p:cNvSpPr txBox="1">
            <a:spLocks noChangeArrowheads="1"/>
          </p:cNvSpPr>
          <p:nvPr/>
        </p:nvSpPr>
        <p:spPr bwMode="auto">
          <a:xfrm rot="-5400000">
            <a:off x="3627438" y="4370387"/>
            <a:ext cx="3352800" cy="396875"/>
          </a:xfrm>
          <a:prstGeom prst="rect">
            <a:avLst/>
          </a:prstGeom>
          <a:noFill/>
          <a:ln w="9525">
            <a:noFill/>
            <a:miter lim="800000"/>
            <a:headEnd/>
            <a:tailEnd/>
          </a:ln>
        </p:spPr>
        <p:txBody>
          <a:bodyPr>
            <a:spAutoFit/>
          </a:bodyPr>
          <a:lstStyle/>
          <a:p>
            <a:pPr algn="ctr">
              <a:spcBef>
                <a:spcPct val="50000"/>
              </a:spcBef>
            </a:pPr>
            <a:r>
              <a:rPr lang="en-US" sz="2000"/>
              <a:t>Capacity</a:t>
            </a:r>
          </a:p>
        </p:txBody>
      </p:sp>
      <p:sp>
        <p:nvSpPr>
          <p:cNvPr id="74779" name="Text Box 82"/>
          <p:cNvSpPr txBox="1">
            <a:spLocks noChangeArrowheads="1"/>
          </p:cNvSpPr>
          <p:nvPr/>
        </p:nvSpPr>
        <p:spPr bwMode="auto">
          <a:xfrm rot="-5400000">
            <a:off x="4961731" y="3420269"/>
            <a:ext cx="1598613" cy="396875"/>
          </a:xfrm>
          <a:prstGeom prst="rect">
            <a:avLst/>
          </a:prstGeom>
          <a:noFill/>
          <a:ln w="9525">
            <a:noFill/>
            <a:miter lim="800000"/>
            <a:headEnd/>
            <a:tailEnd/>
          </a:ln>
        </p:spPr>
        <p:txBody>
          <a:bodyPr>
            <a:spAutoFit/>
          </a:bodyPr>
          <a:lstStyle/>
          <a:p>
            <a:pPr algn="ctr">
              <a:spcBef>
                <a:spcPct val="50000"/>
              </a:spcBef>
            </a:pPr>
            <a:r>
              <a:rPr lang="en-US" sz="2000"/>
              <a:t>Yes</a:t>
            </a:r>
          </a:p>
        </p:txBody>
      </p:sp>
      <p:sp>
        <p:nvSpPr>
          <p:cNvPr id="74780" name="Text Box 85"/>
          <p:cNvSpPr txBox="1">
            <a:spLocks noChangeArrowheads="1"/>
          </p:cNvSpPr>
          <p:nvPr/>
        </p:nvSpPr>
        <p:spPr bwMode="auto">
          <a:xfrm rot="-5400000">
            <a:off x="4888706" y="5169694"/>
            <a:ext cx="1744663" cy="396875"/>
          </a:xfrm>
          <a:prstGeom prst="rect">
            <a:avLst/>
          </a:prstGeom>
          <a:noFill/>
          <a:ln w="9525">
            <a:noFill/>
            <a:miter lim="800000"/>
            <a:headEnd/>
            <a:tailEnd/>
          </a:ln>
        </p:spPr>
        <p:txBody>
          <a:bodyPr>
            <a:spAutoFit/>
          </a:bodyPr>
          <a:lstStyle/>
          <a:p>
            <a:pPr algn="ctr">
              <a:spcBef>
                <a:spcPct val="50000"/>
              </a:spcBef>
            </a:pPr>
            <a:r>
              <a:rPr lang="en-US" sz="2000"/>
              <a:t>No</a:t>
            </a:r>
          </a:p>
        </p:txBody>
      </p:sp>
      <p:sp>
        <p:nvSpPr>
          <p:cNvPr id="74781" name="Text Box 102"/>
          <p:cNvSpPr txBox="1">
            <a:spLocks noChangeArrowheads="1"/>
          </p:cNvSpPr>
          <p:nvPr/>
        </p:nvSpPr>
        <p:spPr bwMode="auto">
          <a:xfrm>
            <a:off x="5105400" y="6324600"/>
            <a:ext cx="3810000" cy="396875"/>
          </a:xfrm>
          <a:prstGeom prst="rect">
            <a:avLst/>
          </a:prstGeom>
          <a:noFill/>
          <a:ln w="9525" algn="ctr">
            <a:noFill/>
            <a:miter lim="800000"/>
            <a:headEnd/>
            <a:tailEnd/>
          </a:ln>
        </p:spPr>
        <p:txBody>
          <a:bodyPr>
            <a:spAutoFit/>
          </a:bodyPr>
          <a:lstStyle/>
          <a:p>
            <a:pPr eaLnBrk="0" hangingPunct="0">
              <a:spcBef>
                <a:spcPct val="50000"/>
              </a:spcBef>
            </a:pPr>
            <a:r>
              <a:rPr lang="en-US" sz="1000" b="1">
                <a:latin typeface="Tahoma" pitchFamily="34" charset="0"/>
              </a:rPr>
              <a:t>* Court review may not be needed if attorney agrees that capacity  to consent is retained.</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12775" y="228600"/>
            <a:ext cx="8153400" cy="990600"/>
          </a:xfrm>
        </p:spPr>
        <p:txBody>
          <a:bodyPr/>
          <a:lstStyle/>
          <a:p>
            <a:pPr eaLnBrk="1" hangingPunct="1"/>
            <a:r>
              <a:rPr lang="en-US" smtClean="0"/>
              <a:t>ECT Referral Process</a:t>
            </a:r>
          </a:p>
        </p:txBody>
      </p:sp>
      <p:sp>
        <p:nvSpPr>
          <p:cNvPr id="76802" name="Content Placeholder 2"/>
          <p:cNvSpPr>
            <a:spLocks noGrp="1"/>
          </p:cNvSpPr>
          <p:nvPr>
            <p:ph sz="quarter" idx="1"/>
          </p:nvPr>
        </p:nvSpPr>
        <p:spPr>
          <a:xfrm>
            <a:off x="228600" y="1600200"/>
            <a:ext cx="8534400" cy="4876800"/>
          </a:xfrm>
        </p:spPr>
        <p:txBody>
          <a:bodyPr/>
          <a:lstStyle/>
          <a:p>
            <a:pPr eaLnBrk="1" hangingPunct="1">
              <a:lnSpc>
                <a:spcPct val="90000"/>
              </a:lnSpc>
            </a:pPr>
            <a:r>
              <a:rPr lang="en-US" sz="2700" smtClean="0"/>
              <a:t>Call for an ECT consult: patients cannot self-refer</a:t>
            </a:r>
          </a:p>
          <a:p>
            <a:pPr eaLnBrk="1" hangingPunct="1">
              <a:lnSpc>
                <a:spcPct val="90000"/>
              </a:lnSpc>
            </a:pPr>
            <a:r>
              <a:rPr lang="en-US" sz="2700" smtClean="0"/>
              <a:t>ECT Consultant</a:t>
            </a:r>
          </a:p>
          <a:p>
            <a:pPr lvl="1" eaLnBrk="1" hangingPunct="1">
              <a:lnSpc>
                <a:spcPct val="90000"/>
              </a:lnSpc>
            </a:pPr>
            <a:r>
              <a:rPr lang="en-US" sz="2400" smtClean="0"/>
              <a:t>Is usually the ECT treating psychiatrist</a:t>
            </a:r>
          </a:p>
          <a:p>
            <a:pPr lvl="1" eaLnBrk="1" hangingPunct="1">
              <a:lnSpc>
                <a:spcPct val="90000"/>
              </a:lnSpc>
            </a:pPr>
            <a:r>
              <a:rPr lang="en-US" sz="2400" smtClean="0"/>
              <a:t>Is a collaborative partner in management</a:t>
            </a:r>
          </a:p>
          <a:p>
            <a:pPr lvl="1" eaLnBrk="1" hangingPunct="1">
              <a:lnSpc>
                <a:spcPct val="90000"/>
              </a:lnSpc>
            </a:pPr>
            <a:r>
              <a:rPr lang="en-US" sz="2400" smtClean="0"/>
              <a:t>Helps identify appropriate patients for and timing of ECT</a:t>
            </a:r>
          </a:p>
          <a:p>
            <a:pPr lvl="1" eaLnBrk="1" hangingPunct="1">
              <a:lnSpc>
                <a:spcPct val="90000"/>
              </a:lnSpc>
            </a:pPr>
            <a:r>
              <a:rPr lang="en-US" sz="2400" smtClean="0"/>
              <a:t>Aids in preparation to begin series</a:t>
            </a:r>
          </a:p>
          <a:p>
            <a:pPr lvl="2" eaLnBrk="1" hangingPunct="1">
              <a:lnSpc>
                <a:spcPct val="90000"/>
              </a:lnSpc>
            </a:pPr>
            <a:r>
              <a:rPr lang="en-US" sz="2100" smtClean="0"/>
              <a:t>Other work-up or referrals</a:t>
            </a:r>
          </a:p>
          <a:p>
            <a:pPr lvl="2" eaLnBrk="1" hangingPunct="1">
              <a:lnSpc>
                <a:spcPct val="90000"/>
              </a:lnSpc>
            </a:pPr>
            <a:r>
              <a:rPr lang="en-US" sz="2100" smtClean="0"/>
              <a:t>Medication management or adjustments during series</a:t>
            </a:r>
          </a:p>
          <a:p>
            <a:pPr lvl="2" eaLnBrk="1" hangingPunct="1">
              <a:lnSpc>
                <a:spcPct val="90000"/>
              </a:lnSpc>
            </a:pPr>
            <a:r>
              <a:rPr lang="en-US" sz="2100" smtClean="0"/>
              <a:t>Opinion about inpatient or outpatient ECT</a:t>
            </a:r>
          </a:p>
          <a:p>
            <a:pPr lvl="2" eaLnBrk="1" hangingPunct="1">
              <a:lnSpc>
                <a:spcPct val="90000"/>
              </a:lnSpc>
            </a:pPr>
            <a:r>
              <a:rPr lang="en-US" sz="2100" smtClean="0"/>
              <a:t>Sets realistic expectations</a:t>
            </a:r>
          </a:p>
          <a:p>
            <a:pPr lvl="1" eaLnBrk="1" hangingPunct="1">
              <a:lnSpc>
                <a:spcPct val="90000"/>
              </a:lnSpc>
            </a:pPr>
            <a:r>
              <a:rPr lang="en-US" sz="2400" smtClean="0"/>
              <a:t>Explains ECT procedure, i.e., provides ECT advisement</a:t>
            </a:r>
          </a:p>
          <a:p>
            <a:pPr lvl="1" eaLnBrk="1" hangingPunct="1">
              <a:lnSpc>
                <a:spcPct val="90000"/>
              </a:lnSpc>
            </a:pPr>
            <a:r>
              <a:rPr lang="en-US" sz="2400" smtClean="0"/>
              <a:t>Assists with legal questions and paperwork about ECT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lIns="92075" tIns="46038" rIns="92075" bIns="46038"/>
          <a:lstStyle/>
          <a:p>
            <a:pPr eaLnBrk="1" hangingPunct="1"/>
            <a:r>
              <a:rPr lang="en-US" sz="3600" smtClean="0"/>
              <a:t>Pre-ECT Work-Up</a:t>
            </a:r>
          </a:p>
        </p:txBody>
      </p:sp>
      <p:sp>
        <p:nvSpPr>
          <p:cNvPr id="51203" name="Rectangle 3"/>
          <p:cNvSpPr>
            <a:spLocks noGrp="1" noChangeArrowheads="1"/>
          </p:cNvSpPr>
          <p:nvPr>
            <p:ph sz="quarter" idx="1"/>
          </p:nvPr>
        </p:nvSpPr>
        <p:spPr>
          <a:xfrm>
            <a:off x="609600" y="1589088"/>
            <a:ext cx="3962400" cy="4572000"/>
          </a:xfrm>
        </p:spPr>
        <p:txBody>
          <a:bodyPr lIns="92075" tIns="46038" rIns="92075" bIns="46038">
            <a:normAutofit fontScale="62500" lnSpcReduction="20000"/>
          </a:bodyPr>
          <a:lstStyle/>
          <a:p>
            <a:pPr marL="320040" indent="-320040" eaLnBrk="1" fontAlgn="auto" hangingPunct="1">
              <a:lnSpc>
                <a:spcPct val="90000"/>
              </a:lnSpc>
              <a:spcAft>
                <a:spcPts val="0"/>
              </a:spcAft>
              <a:buFont typeface="Wingdings"/>
              <a:buChar char=""/>
              <a:defRPr/>
            </a:pPr>
            <a:r>
              <a:rPr lang="en-US" sz="2800" dirty="0"/>
              <a:t>ECT responsive illness?</a:t>
            </a:r>
          </a:p>
          <a:p>
            <a:pPr marL="320040" indent="-320040" eaLnBrk="1" fontAlgn="auto" hangingPunct="1">
              <a:lnSpc>
                <a:spcPct val="90000"/>
              </a:lnSpc>
              <a:spcAft>
                <a:spcPts val="0"/>
              </a:spcAft>
              <a:buFont typeface="Wingdings"/>
              <a:buChar char=""/>
              <a:defRPr/>
            </a:pPr>
            <a:r>
              <a:rPr lang="en-US" sz="2800" dirty="0"/>
              <a:t>Past </a:t>
            </a:r>
            <a:r>
              <a:rPr lang="en-US" sz="2800" dirty="0" smtClean="0"/>
              <a:t>Psychiatric history</a:t>
            </a:r>
          </a:p>
          <a:p>
            <a:pPr marL="640080" lvl="1" indent="-274320" eaLnBrk="1" fontAlgn="auto" hangingPunct="1">
              <a:lnSpc>
                <a:spcPct val="90000"/>
              </a:lnSpc>
              <a:spcAft>
                <a:spcPts val="0"/>
              </a:spcAft>
              <a:buFont typeface="Wingdings 2"/>
              <a:buChar char=""/>
              <a:defRPr/>
            </a:pPr>
            <a:r>
              <a:rPr lang="en-US" sz="2500" dirty="0" smtClean="0"/>
              <a:t>Number/duration of episode(s)</a:t>
            </a:r>
          </a:p>
          <a:p>
            <a:pPr marL="640080" lvl="1" indent="-274320" eaLnBrk="1" fontAlgn="auto" hangingPunct="1">
              <a:lnSpc>
                <a:spcPct val="90000"/>
              </a:lnSpc>
              <a:spcAft>
                <a:spcPts val="0"/>
              </a:spcAft>
              <a:buFont typeface="Wingdings 2"/>
              <a:buChar char=""/>
              <a:defRPr/>
            </a:pPr>
            <a:r>
              <a:rPr lang="en-US" sz="2500" dirty="0" smtClean="0"/>
              <a:t>Severity of illness</a:t>
            </a:r>
          </a:p>
          <a:p>
            <a:pPr marL="640080" lvl="1" indent="-274320" eaLnBrk="1" fontAlgn="auto" hangingPunct="1">
              <a:lnSpc>
                <a:spcPct val="90000"/>
              </a:lnSpc>
              <a:spcAft>
                <a:spcPts val="0"/>
              </a:spcAft>
              <a:buFont typeface="Wingdings 2"/>
              <a:buChar char=""/>
              <a:defRPr/>
            </a:pPr>
            <a:r>
              <a:rPr lang="en-US" sz="2500" dirty="0" smtClean="0"/>
              <a:t>Number/type of medications or psychotherapy treatments</a:t>
            </a:r>
          </a:p>
          <a:p>
            <a:pPr marL="640080" lvl="1" indent="-274320" eaLnBrk="1" fontAlgn="auto" hangingPunct="1">
              <a:lnSpc>
                <a:spcPct val="90000"/>
              </a:lnSpc>
              <a:spcAft>
                <a:spcPts val="0"/>
              </a:spcAft>
              <a:buFont typeface="Wingdings 2"/>
              <a:buChar char=""/>
              <a:defRPr/>
            </a:pPr>
            <a:r>
              <a:rPr lang="en-US" sz="2500" dirty="0" smtClean="0"/>
              <a:t>IP and OP care</a:t>
            </a:r>
          </a:p>
          <a:p>
            <a:pPr marL="640080" lvl="1" indent="-274320" eaLnBrk="1" fontAlgn="auto" hangingPunct="1">
              <a:lnSpc>
                <a:spcPct val="90000"/>
              </a:lnSpc>
              <a:spcAft>
                <a:spcPts val="0"/>
              </a:spcAft>
              <a:buFont typeface="Wingdings 2"/>
              <a:buChar char=""/>
              <a:defRPr/>
            </a:pPr>
            <a:r>
              <a:rPr lang="en-US" sz="2500" dirty="0" smtClean="0"/>
              <a:t>Substance abuse</a:t>
            </a:r>
          </a:p>
          <a:p>
            <a:pPr marL="320040" indent="-320040" eaLnBrk="1" fontAlgn="auto" hangingPunct="1">
              <a:lnSpc>
                <a:spcPct val="90000"/>
              </a:lnSpc>
              <a:spcAft>
                <a:spcPts val="0"/>
              </a:spcAft>
              <a:buFont typeface="Wingdings"/>
              <a:buChar char=""/>
              <a:defRPr/>
            </a:pPr>
            <a:r>
              <a:rPr lang="en-US" sz="2800" dirty="0" smtClean="0"/>
              <a:t>Past ECT history</a:t>
            </a:r>
          </a:p>
          <a:p>
            <a:pPr marL="640080" lvl="1" indent="-274320" eaLnBrk="1" fontAlgn="auto" hangingPunct="1">
              <a:lnSpc>
                <a:spcPct val="90000"/>
              </a:lnSpc>
              <a:spcAft>
                <a:spcPts val="0"/>
              </a:spcAft>
              <a:buFont typeface="Wingdings 2"/>
              <a:buChar char=""/>
              <a:defRPr/>
            </a:pPr>
            <a:r>
              <a:rPr lang="en-US" sz="2500" dirty="0" smtClean="0"/>
              <a:t>Lead placement</a:t>
            </a:r>
          </a:p>
          <a:p>
            <a:pPr marL="640080" lvl="1" indent="-274320" eaLnBrk="1" fontAlgn="auto" hangingPunct="1">
              <a:lnSpc>
                <a:spcPct val="90000"/>
              </a:lnSpc>
              <a:spcAft>
                <a:spcPts val="0"/>
              </a:spcAft>
              <a:buFont typeface="Wingdings 2"/>
              <a:buChar char=""/>
              <a:defRPr/>
            </a:pPr>
            <a:r>
              <a:rPr lang="en-US" sz="2500" dirty="0" smtClean="0"/>
              <a:t>Type of response</a:t>
            </a:r>
          </a:p>
          <a:p>
            <a:pPr marL="640080" lvl="1" indent="-274320" eaLnBrk="1" fontAlgn="auto" hangingPunct="1">
              <a:lnSpc>
                <a:spcPct val="90000"/>
              </a:lnSpc>
              <a:spcAft>
                <a:spcPts val="0"/>
              </a:spcAft>
              <a:buFont typeface="Wingdings 2"/>
              <a:buChar char=""/>
              <a:defRPr/>
            </a:pPr>
            <a:r>
              <a:rPr lang="en-US" sz="2500" dirty="0" smtClean="0"/>
              <a:t>Problems with treatment</a:t>
            </a:r>
            <a:endParaRPr lang="en-US" sz="2500" dirty="0"/>
          </a:p>
          <a:p>
            <a:pPr marL="320040" indent="-320040" eaLnBrk="1" fontAlgn="auto" hangingPunct="1">
              <a:lnSpc>
                <a:spcPct val="90000"/>
              </a:lnSpc>
              <a:spcAft>
                <a:spcPts val="0"/>
              </a:spcAft>
              <a:buFont typeface="Wingdings"/>
              <a:buChar char=""/>
              <a:defRPr/>
            </a:pPr>
            <a:r>
              <a:rPr lang="en-US" sz="2800" dirty="0"/>
              <a:t>Past Medical </a:t>
            </a:r>
            <a:r>
              <a:rPr lang="en-US" sz="2800" dirty="0" smtClean="0"/>
              <a:t>history</a:t>
            </a:r>
          </a:p>
          <a:p>
            <a:pPr marL="640080" lvl="1" indent="-274320" eaLnBrk="1" fontAlgn="auto" hangingPunct="1">
              <a:lnSpc>
                <a:spcPct val="90000"/>
              </a:lnSpc>
              <a:spcAft>
                <a:spcPts val="0"/>
              </a:spcAft>
              <a:buFont typeface="Wingdings 2"/>
              <a:buChar char=""/>
              <a:defRPr/>
            </a:pPr>
            <a:r>
              <a:rPr lang="en-US" sz="2500" dirty="0" smtClean="0"/>
              <a:t>Stable vs. unstable</a:t>
            </a:r>
          </a:p>
          <a:p>
            <a:pPr marL="640080" lvl="1" indent="-274320" eaLnBrk="1" fontAlgn="auto" hangingPunct="1">
              <a:lnSpc>
                <a:spcPct val="90000"/>
              </a:lnSpc>
              <a:spcAft>
                <a:spcPts val="0"/>
              </a:spcAft>
              <a:buFont typeface="Wingdings 2"/>
              <a:buChar char=""/>
              <a:defRPr/>
            </a:pPr>
            <a:r>
              <a:rPr lang="en-US" sz="2500" dirty="0" smtClean="0"/>
              <a:t>Likely to alter risk of ECT</a:t>
            </a:r>
            <a:endParaRPr lang="en-US" sz="2500" dirty="0"/>
          </a:p>
        </p:txBody>
      </p:sp>
      <p:sp>
        <p:nvSpPr>
          <p:cNvPr id="9" name="Content Placeholder 8"/>
          <p:cNvSpPr>
            <a:spLocks noGrp="1"/>
          </p:cNvSpPr>
          <p:nvPr>
            <p:ph sz="quarter" idx="2"/>
          </p:nvPr>
        </p:nvSpPr>
        <p:spPr>
          <a:xfrm>
            <a:off x="4845050" y="1589088"/>
            <a:ext cx="3886200" cy="4572000"/>
          </a:xfrm>
        </p:spPr>
        <p:txBody>
          <a:bodyPr>
            <a:normAutofit fontScale="62500" lnSpcReduction="20000"/>
          </a:bodyPr>
          <a:lstStyle/>
          <a:p>
            <a:pPr marL="320040" indent="-320040" eaLnBrk="1" fontAlgn="auto" hangingPunct="1">
              <a:lnSpc>
                <a:spcPct val="90000"/>
              </a:lnSpc>
              <a:spcAft>
                <a:spcPts val="0"/>
              </a:spcAft>
              <a:buFont typeface="Wingdings"/>
              <a:buChar char=""/>
              <a:defRPr/>
            </a:pPr>
            <a:r>
              <a:rPr lang="en-US" sz="2800" dirty="0" smtClean="0"/>
              <a:t>Family Medical / Psychiatric history</a:t>
            </a:r>
          </a:p>
          <a:p>
            <a:pPr marL="640080" lvl="1" indent="-274320" eaLnBrk="1" fontAlgn="auto" hangingPunct="1">
              <a:lnSpc>
                <a:spcPct val="90000"/>
              </a:lnSpc>
              <a:spcAft>
                <a:spcPts val="0"/>
              </a:spcAft>
              <a:buFont typeface="Wingdings 2"/>
              <a:buChar char=""/>
              <a:defRPr/>
            </a:pPr>
            <a:r>
              <a:rPr lang="en-US" sz="2500" dirty="0" smtClean="0"/>
              <a:t>Past history of ECT</a:t>
            </a:r>
          </a:p>
          <a:p>
            <a:pPr marL="640080" lvl="1" indent="-274320" eaLnBrk="1" fontAlgn="auto" hangingPunct="1">
              <a:lnSpc>
                <a:spcPct val="90000"/>
              </a:lnSpc>
              <a:spcAft>
                <a:spcPts val="0"/>
              </a:spcAft>
              <a:buFont typeface="Wingdings 2"/>
              <a:buChar char=""/>
              <a:defRPr/>
            </a:pPr>
            <a:r>
              <a:rPr lang="en-US" sz="2500" dirty="0" smtClean="0"/>
              <a:t>Problems with anesthesia</a:t>
            </a:r>
            <a:endParaRPr lang="en-US" sz="3200" dirty="0" smtClean="0"/>
          </a:p>
          <a:p>
            <a:pPr marL="320040" indent="-320040" eaLnBrk="1" fontAlgn="auto" hangingPunct="1">
              <a:lnSpc>
                <a:spcPct val="90000"/>
              </a:lnSpc>
              <a:spcAft>
                <a:spcPts val="0"/>
              </a:spcAft>
              <a:buFont typeface="Wingdings"/>
              <a:buChar char=""/>
              <a:defRPr/>
            </a:pPr>
            <a:r>
              <a:rPr lang="en-US" sz="3200" dirty="0" smtClean="0"/>
              <a:t>Social History</a:t>
            </a:r>
          </a:p>
          <a:p>
            <a:pPr marL="640080" lvl="1" indent="-274320" eaLnBrk="1" fontAlgn="auto" hangingPunct="1">
              <a:lnSpc>
                <a:spcPct val="90000"/>
              </a:lnSpc>
              <a:spcAft>
                <a:spcPts val="0"/>
              </a:spcAft>
              <a:buFont typeface="Wingdings 2"/>
              <a:buChar char=""/>
              <a:defRPr/>
            </a:pPr>
            <a:r>
              <a:rPr lang="en-US" dirty="0" smtClean="0"/>
              <a:t>Degree of functional disability</a:t>
            </a:r>
          </a:p>
          <a:p>
            <a:pPr marL="640080" lvl="1" indent="-274320" eaLnBrk="1" fontAlgn="auto" hangingPunct="1">
              <a:lnSpc>
                <a:spcPct val="90000"/>
              </a:lnSpc>
              <a:spcAft>
                <a:spcPts val="0"/>
              </a:spcAft>
              <a:buFont typeface="Wingdings 2"/>
              <a:buChar char=""/>
              <a:defRPr/>
            </a:pPr>
            <a:r>
              <a:rPr lang="en-US" dirty="0" smtClean="0"/>
              <a:t>Work status</a:t>
            </a:r>
          </a:p>
          <a:p>
            <a:pPr marL="640080" lvl="1" indent="-274320" eaLnBrk="1" fontAlgn="auto" hangingPunct="1">
              <a:lnSpc>
                <a:spcPct val="90000"/>
              </a:lnSpc>
              <a:spcAft>
                <a:spcPts val="0"/>
              </a:spcAft>
              <a:buFont typeface="Wingdings 2"/>
              <a:buChar char=""/>
              <a:defRPr/>
            </a:pPr>
            <a:r>
              <a:rPr lang="en-US" dirty="0" smtClean="0"/>
              <a:t>Type of home support</a:t>
            </a:r>
          </a:p>
          <a:p>
            <a:pPr marL="640080" lvl="1" indent="-274320" eaLnBrk="1" fontAlgn="auto" hangingPunct="1">
              <a:lnSpc>
                <a:spcPct val="90000"/>
              </a:lnSpc>
              <a:spcAft>
                <a:spcPts val="0"/>
              </a:spcAft>
              <a:buFont typeface="Wingdings 2"/>
              <a:buChar char=""/>
              <a:defRPr/>
            </a:pPr>
            <a:r>
              <a:rPr lang="en-US" dirty="0" smtClean="0"/>
              <a:t>Family or SO involvement</a:t>
            </a:r>
          </a:p>
          <a:p>
            <a:pPr marL="320040" indent="-320040" eaLnBrk="1" fontAlgn="auto" hangingPunct="1">
              <a:lnSpc>
                <a:spcPct val="90000"/>
              </a:lnSpc>
              <a:spcAft>
                <a:spcPts val="0"/>
              </a:spcAft>
              <a:buFont typeface="Wingdings"/>
              <a:buChar char=""/>
              <a:defRPr/>
            </a:pPr>
            <a:r>
              <a:rPr lang="en-US" sz="3200" dirty="0" smtClean="0"/>
              <a:t>Review of Systems / Physical Exam</a:t>
            </a:r>
          </a:p>
          <a:p>
            <a:pPr marL="320040" indent="-320040" eaLnBrk="1" fontAlgn="auto" hangingPunct="1">
              <a:lnSpc>
                <a:spcPct val="90000"/>
              </a:lnSpc>
              <a:spcAft>
                <a:spcPts val="0"/>
              </a:spcAft>
              <a:buFont typeface="Wingdings"/>
              <a:buChar char=""/>
              <a:defRPr/>
            </a:pPr>
            <a:r>
              <a:rPr lang="en-US" sz="3200" dirty="0" smtClean="0"/>
              <a:t>Mental Status Exam</a:t>
            </a:r>
          </a:p>
          <a:p>
            <a:pPr marL="640080" lvl="1" indent="-274320" eaLnBrk="1" fontAlgn="auto" hangingPunct="1">
              <a:lnSpc>
                <a:spcPct val="90000"/>
              </a:lnSpc>
              <a:spcAft>
                <a:spcPts val="0"/>
              </a:spcAft>
              <a:buFont typeface="Wingdings 2"/>
              <a:buChar char=""/>
              <a:defRPr/>
            </a:pPr>
            <a:r>
              <a:rPr lang="en-US" dirty="0" smtClean="0"/>
              <a:t>Mood scales</a:t>
            </a:r>
          </a:p>
          <a:p>
            <a:pPr marL="640080" lvl="1" indent="-274320" eaLnBrk="1" fontAlgn="auto" hangingPunct="1">
              <a:lnSpc>
                <a:spcPct val="90000"/>
              </a:lnSpc>
              <a:spcAft>
                <a:spcPts val="0"/>
              </a:spcAft>
              <a:buFont typeface="Wingdings 2"/>
              <a:buChar char=""/>
              <a:defRPr/>
            </a:pPr>
            <a:r>
              <a:rPr lang="en-US" dirty="0" smtClean="0"/>
              <a:t>Cognitive baseline</a:t>
            </a:r>
          </a:p>
          <a:p>
            <a:pPr marL="320040" indent="-320040" eaLnBrk="1" fontAlgn="auto" hangingPunct="1">
              <a:lnSpc>
                <a:spcPct val="90000"/>
              </a:lnSpc>
              <a:spcAft>
                <a:spcPts val="0"/>
              </a:spcAft>
              <a:buFont typeface="Wingdings"/>
              <a:buChar char=""/>
              <a:defRPr/>
            </a:pPr>
            <a:r>
              <a:rPr lang="en-US" sz="3200" dirty="0" smtClean="0"/>
              <a:t>Laboratory / Radiologic studies</a:t>
            </a:r>
          </a:p>
          <a:p>
            <a:pPr marL="320040" indent="-320040" eaLnBrk="1" fontAlgn="auto" hangingPunct="1">
              <a:lnSpc>
                <a:spcPct val="90000"/>
              </a:lnSpc>
              <a:spcAft>
                <a:spcPts val="0"/>
              </a:spcAft>
              <a:buFont typeface="Wingdings"/>
              <a:buChar char=""/>
              <a:defRPr/>
            </a:pPr>
            <a:r>
              <a:rPr lang="en-US" sz="3200" dirty="0" smtClean="0"/>
              <a:t>Consultations</a:t>
            </a:r>
          </a:p>
          <a:p>
            <a:pPr marL="320040" indent="-320040" eaLnBrk="1" fontAlgn="auto" hangingPunct="1">
              <a:spcAft>
                <a:spcPts val="0"/>
              </a:spcAft>
              <a:buFont typeface="Wingdings"/>
              <a:buChar char=""/>
              <a:defRPr/>
            </a:pPr>
            <a:endParaRPr lang="en-US" dirty="0"/>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533400"/>
            <a:ext cx="7772400" cy="914400"/>
          </a:xfrm>
        </p:spPr>
        <p:txBody>
          <a:bodyPr lIns="92075" tIns="46038" rIns="92075" bIns="46038"/>
          <a:lstStyle/>
          <a:p>
            <a:pPr eaLnBrk="1" hangingPunct="1"/>
            <a:r>
              <a:rPr lang="en-US" sz="3200" smtClean="0"/>
              <a:t>Pre-ECT Work-Up:  Consultations</a:t>
            </a:r>
          </a:p>
        </p:txBody>
      </p:sp>
      <p:sp>
        <p:nvSpPr>
          <p:cNvPr id="53251" name="Rectangle 3"/>
          <p:cNvSpPr>
            <a:spLocks noGrp="1" noChangeArrowheads="1"/>
          </p:cNvSpPr>
          <p:nvPr>
            <p:ph sz="quarter" idx="1"/>
          </p:nvPr>
        </p:nvSpPr>
        <p:spPr>
          <a:xfrm>
            <a:off x="685800" y="1524000"/>
            <a:ext cx="7772400" cy="4572000"/>
          </a:xfrm>
        </p:spPr>
        <p:txBody>
          <a:bodyPr lIns="92075" tIns="46038" rIns="92075" bIns="46038"/>
          <a:lstStyle/>
          <a:p>
            <a:pPr eaLnBrk="1" hangingPunct="1">
              <a:lnSpc>
                <a:spcPct val="80000"/>
              </a:lnSpc>
            </a:pPr>
            <a:r>
              <a:rPr lang="en-US" sz="2400" smtClean="0"/>
              <a:t>“Medical Clearance”  - </a:t>
            </a:r>
            <a:r>
              <a:rPr lang="en-US" sz="2400" b="1" smtClean="0"/>
              <a:t>There is no such thing</a:t>
            </a:r>
            <a:r>
              <a:rPr lang="en-US" sz="2400" smtClean="0"/>
              <a:t>.  Generally, asking for “pre-op evaluation” about </a:t>
            </a:r>
            <a:r>
              <a:rPr lang="en-US" sz="2400" u="sng" smtClean="0">
                <a:solidFill>
                  <a:srgbClr val="FF0000"/>
                </a:solidFill>
              </a:rPr>
              <a:t>risk</a:t>
            </a:r>
            <a:r>
              <a:rPr lang="en-US" sz="2400" smtClean="0"/>
              <a:t>:</a:t>
            </a:r>
          </a:p>
          <a:p>
            <a:pPr lvl="1" eaLnBrk="1" hangingPunct="1">
              <a:lnSpc>
                <a:spcPct val="80000"/>
              </a:lnSpc>
            </a:pPr>
            <a:r>
              <a:rPr lang="en-US" sz="2000" smtClean="0">
                <a:solidFill>
                  <a:srgbClr val="FF0000"/>
                </a:solidFill>
              </a:rPr>
              <a:t>low, medium or high</a:t>
            </a:r>
            <a:r>
              <a:rPr lang="en-US" sz="2000" smtClean="0"/>
              <a:t>.            </a:t>
            </a:r>
          </a:p>
          <a:p>
            <a:pPr eaLnBrk="1" hangingPunct="1">
              <a:lnSpc>
                <a:spcPct val="80000"/>
              </a:lnSpc>
              <a:buClr>
                <a:schemeClr val="tx1"/>
              </a:buClr>
            </a:pPr>
            <a:r>
              <a:rPr lang="en-US" sz="2400" i="1" smtClean="0">
                <a:solidFill>
                  <a:srgbClr val="0070C0"/>
                </a:solidFill>
              </a:rPr>
              <a:t>Pre-operative evaluation</a:t>
            </a:r>
            <a:r>
              <a:rPr lang="en-US" sz="2400" smtClean="0">
                <a:solidFill>
                  <a:srgbClr val="0070C0"/>
                </a:solidFill>
              </a:rPr>
              <a:t> </a:t>
            </a:r>
            <a:r>
              <a:rPr lang="en-US" sz="2400" smtClean="0"/>
              <a:t>for an </a:t>
            </a:r>
            <a:r>
              <a:rPr lang="en-US" sz="2400" u="sng" smtClean="0"/>
              <a:t>elective, non-cardiac procedure</a:t>
            </a:r>
            <a:r>
              <a:rPr lang="en-US" sz="2400" smtClean="0"/>
              <a:t> </a:t>
            </a:r>
            <a:r>
              <a:rPr lang="en-US" sz="2400" smtClean="0">
                <a:sym typeface="Symbol" pitchFamily="18" charset="2"/>
              </a:rPr>
              <a:t></a:t>
            </a:r>
            <a:r>
              <a:rPr lang="en-US" sz="2400" smtClean="0"/>
              <a:t> MD’s must be familiar with ECT and the attendant risks, hemodynamic changes/stresses, etc.</a:t>
            </a:r>
          </a:p>
          <a:p>
            <a:pPr eaLnBrk="1" hangingPunct="1">
              <a:lnSpc>
                <a:spcPct val="80000"/>
              </a:lnSpc>
            </a:pPr>
            <a:r>
              <a:rPr lang="en-US" sz="2400" smtClean="0"/>
              <a:t>Requires </a:t>
            </a:r>
            <a:r>
              <a:rPr lang="en-US" sz="2400" smtClean="0">
                <a:solidFill>
                  <a:srgbClr val="0070C0"/>
                </a:solidFill>
              </a:rPr>
              <a:t>discussion, collaboration and coordination </a:t>
            </a:r>
            <a:r>
              <a:rPr lang="en-US" sz="2400" smtClean="0"/>
              <a:t>among the </a:t>
            </a:r>
            <a:r>
              <a:rPr lang="en-US" sz="2400" i="1" u="sng" smtClean="0"/>
              <a:t>ECT</a:t>
            </a:r>
            <a:r>
              <a:rPr lang="en-US" sz="2400" smtClean="0"/>
              <a:t>  treating MD, Referring (I/O) Psychiatrist, PCP, anesthesiologist, and other consultant(s).</a:t>
            </a:r>
          </a:p>
          <a:p>
            <a:pPr eaLnBrk="1" hangingPunct="1">
              <a:lnSpc>
                <a:spcPct val="80000"/>
              </a:lnSpc>
            </a:pPr>
            <a:r>
              <a:rPr lang="en-US" sz="2400" smtClean="0"/>
              <a:t>Anesthesiology:</a:t>
            </a:r>
          </a:p>
          <a:p>
            <a:pPr lvl="1" eaLnBrk="1" hangingPunct="1">
              <a:lnSpc>
                <a:spcPct val="80000"/>
              </a:lnSpc>
            </a:pPr>
            <a:r>
              <a:rPr lang="en-US" sz="2300" smtClean="0"/>
              <a:t>Airway management in peri-ECT period</a:t>
            </a:r>
          </a:p>
          <a:p>
            <a:pPr lvl="1" eaLnBrk="1" hangingPunct="1">
              <a:lnSpc>
                <a:spcPct val="80000"/>
              </a:lnSpc>
            </a:pPr>
            <a:r>
              <a:rPr lang="en-US" sz="2300" smtClean="0"/>
              <a:t>Acute hemodynamic management during ECT</a:t>
            </a:r>
          </a:p>
          <a:p>
            <a:pPr eaLnBrk="1" hangingPunct="1">
              <a:lnSpc>
                <a:spcPct val="80000"/>
              </a:lnSpc>
            </a:pPr>
            <a:r>
              <a:rPr lang="en-US" sz="2400" smtClean="0"/>
              <a:t>“Directed”  consults - cardiology, neurology or neurosurgery, pulmonary, dentistry, etc.</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slide(fromLeft)">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76200"/>
            <a:ext cx="7772400" cy="1219200"/>
          </a:xfrm>
        </p:spPr>
        <p:txBody>
          <a:bodyPr lIns="92075" tIns="46038" rIns="92075" bIns="46038"/>
          <a:lstStyle/>
          <a:p>
            <a:pPr eaLnBrk="1" hangingPunct="1"/>
            <a:r>
              <a:rPr lang="en-US" sz="3200" smtClean="0"/>
              <a:t>Pre-ECT Work-Up:  </a:t>
            </a:r>
            <a:br>
              <a:rPr lang="en-US" sz="3200" smtClean="0"/>
            </a:br>
            <a:r>
              <a:rPr lang="en-US" sz="3200" i="1" smtClean="0">
                <a:solidFill>
                  <a:srgbClr val="0070C0"/>
                </a:solidFill>
              </a:rPr>
              <a:t>Elective, Non-cardiac Procedure</a:t>
            </a:r>
          </a:p>
        </p:txBody>
      </p:sp>
      <p:sp>
        <p:nvSpPr>
          <p:cNvPr id="81922" name="Rectangle 3"/>
          <p:cNvSpPr>
            <a:spLocks noGrp="1" noChangeArrowheads="1"/>
          </p:cNvSpPr>
          <p:nvPr>
            <p:ph sz="quarter" idx="1"/>
          </p:nvPr>
        </p:nvSpPr>
        <p:spPr>
          <a:xfrm>
            <a:off x="685800" y="1752600"/>
            <a:ext cx="7772400" cy="4495800"/>
          </a:xfrm>
        </p:spPr>
        <p:txBody>
          <a:bodyPr lIns="92075" tIns="46038" rIns="92075" bIns="46038"/>
          <a:lstStyle/>
          <a:p>
            <a:pPr eaLnBrk="1" hangingPunct="1">
              <a:lnSpc>
                <a:spcPct val="90000"/>
              </a:lnSpc>
            </a:pPr>
            <a:r>
              <a:rPr lang="en-US" sz="2800" smtClean="0"/>
              <a:t>No such thing as </a:t>
            </a:r>
            <a:r>
              <a:rPr lang="en-US" sz="2800" i="1" smtClean="0"/>
              <a:t>EMERGENCY ECT.</a:t>
            </a:r>
          </a:p>
          <a:p>
            <a:pPr eaLnBrk="1" hangingPunct="1">
              <a:lnSpc>
                <a:spcPct val="90000"/>
              </a:lnSpc>
            </a:pPr>
            <a:r>
              <a:rPr lang="en-US" sz="2800" smtClean="0"/>
              <a:t>Cardiovascular: hemodynamic stability</a:t>
            </a:r>
          </a:p>
          <a:p>
            <a:pPr eaLnBrk="1" hangingPunct="1">
              <a:lnSpc>
                <a:spcPct val="90000"/>
              </a:lnSpc>
            </a:pPr>
            <a:r>
              <a:rPr lang="en-US" sz="2800" smtClean="0"/>
              <a:t>Pulmonary: airway compromises, etc.</a:t>
            </a:r>
          </a:p>
          <a:p>
            <a:pPr eaLnBrk="1" hangingPunct="1">
              <a:lnSpc>
                <a:spcPct val="90000"/>
              </a:lnSpc>
            </a:pPr>
            <a:r>
              <a:rPr lang="en-US" sz="2800" smtClean="0"/>
              <a:t>Neurologic: focal changes; fundoscopic exam</a:t>
            </a:r>
          </a:p>
          <a:p>
            <a:pPr eaLnBrk="1" hangingPunct="1">
              <a:lnSpc>
                <a:spcPct val="90000"/>
              </a:lnSpc>
            </a:pPr>
            <a:r>
              <a:rPr lang="en-US" sz="2800" smtClean="0"/>
              <a:t>Musculoskeletal / dental: bone, teeth</a:t>
            </a:r>
          </a:p>
          <a:p>
            <a:pPr eaLnBrk="1" hangingPunct="1">
              <a:lnSpc>
                <a:spcPct val="90000"/>
              </a:lnSpc>
            </a:pPr>
            <a:r>
              <a:rPr lang="en-US" sz="2800" smtClean="0"/>
              <a:t>GI:  GERD</a:t>
            </a:r>
          </a:p>
          <a:p>
            <a:pPr eaLnBrk="1" hangingPunct="1">
              <a:lnSpc>
                <a:spcPct val="90000"/>
              </a:lnSpc>
            </a:pPr>
            <a:r>
              <a:rPr lang="en-US" sz="2800" smtClean="0"/>
              <a:t>Prior surgery           anesthesia outcomes?</a:t>
            </a:r>
          </a:p>
        </p:txBody>
      </p:sp>
      <p:sp>
        <p:nvSpPr>
          <p:cNvPr id="81923" name="Line 4"/>
          <p:cNvSpPr>
            <a:spLocks noChangeShapeType="1"/>
          </p:cNvSpPr>
          <p:nvPr/>
        </p:nvSpPr>
        <p:spPr bwMode="auto">
          <a:xfrm>
            <a:off x="3048000" y="4876800"/>
            <a:ext cx="838200" cy="0"/>
          </a:xfrm>
          <a:prstGeom prst="line">
            <a:avLst/>
          </a:prstGeom>
          <a:noFill/>
          <a:ln w="9525">
            <a:solidFill>
              <a:schemeClr val="tx2"/>
            </a:solidFill>
            <a:round/>
            <a:headEnd/>
            <a:tailEnd type="triangle" w="med" len="med"/>
          </a:ln>
        </p:spPr>
        <p:txBody>
          <a:bodyPr/>
          <a:lstStyle/>
          <a:p>
            <a:endParaRPr lang="en-US"/>
          </a:p>
        </p:txBody>
      </p:sp>
    </p:spTree>
  </p:cSld>
  <p:clrMapOvr>
    <a:masterClrMapping/>
  </p:clrMapOvr>
  <p:transition spd="med">
    <p:cover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a:xfrm>
            <a:off x="609600" y="228600"/>
            <a:ext cx="8153400" cy="990600"/>
          </a:xfrm>
        </p:spPr>
        <p:txBody>
          <a:bodyPr/>
          <a:lstStyle/>
          <a:p>
            <a:r>
              <a:rPr lang="en-US" smtClean="0"/>
              <a:t>Medications during ECT course</a:t>
            </a:r>
          </a:p>
        </p:txBody>
      </p:sp>
      <p:sp>
        <p:nvSpPr>
          <p:cNvPr id="83970" name="Rectangle 3"/>
          <p:cNvSpPr>
            <a:spLocks noGrp="1"/>
          </p:cNvSpPr>
          <p:nvPr>
            <p:ph type="body" idx="1"/>
          </p:nvPr>
        </p:nvSpPr>
        <p:spPr>
          <a:xfrm>
            <a:off x="612775" y="1524000"/>
            <a:ext cx="8153400" cy="5181600"/>
          </a:xfrm>
        </p:spPr>
        <p:txBody>
          <a:bodyPr/>
          <a:lstStyle/>
          <a:p>
            <a:pPr eaLnBrk="1" hangingPunct="1">
              <a:lnSpc>
                <a:spcPct val="90000"/>
              </a:lnSpc>
            </a:pPr>
            <a:r>
              <a:rPr lang="en-US" sz="2800" smtClean="0"/>
              <a:t>Goal: continue medications that make ECT safe BUT do not interfere with procedure</a:t>
            </a:r>
          </a:p>
          <a:p>
            <a:pPr lvl="1" eaLnBrk="1" hangingPunct="1">
              <a:lnSpc>
                <a:spcPct val="90000"/>
              </a:lnSpc>
            </a:pPr>
            <a:r>
              <a:rPr lang="en-US" sz="2700" smtClean="0"/>
              <a:t>Continue cardioprotective meds except diuretics</a:t>
            </a:r>
          </a:p>
          <a:p>
            <a:pPr lvl="1" eaLnBrk="1" hangingPunct="1">
              <a:lnSpc>
                <a:spcPct val="90000"/>
              </a:lnSpc>
            </a:pPr>
            <a:r>
              <a:rPr lang="en-US" sz="2700" smtClean="0"/>
              <a:t>Monitor diabetics closely</a:t>
            </a:r>
          </a:p>
          <a:p>
            <a:pPr lvl="1" eaLnBrk="1" hangingPunct="1">
              <a:lnSpc>
                <a:spcPct val="90000"/>
              </a:lnSpc>
            </a:pPr>
            <a:r>
              <a:rPr lang="en-US" sz="2700" smtClean="0"/>
              <a:t>Therapeutic drug monitoring</a:t>
            </a:r>
          </a:p>
          <a:p>
            <a:pPr eaLnBrk="1" hangingPunct="1">
              <a:lnSpc>
                <a:spcPct val="90000"/>
              </a:lnSpc>
            </a:pPr>
            <a:r>
              <a:rPr lang="en-US" smtClean="0"/>
              <a:t>Psychotropics</a:t>
            </a:r>
          </a:p>
          <a:p>
            <a:pPr lvl="1" eaLnBrk="1" hangingPunct="1">
              <a:lnSpc>
                <a:spcPct val="90000"/>
              </a:lnSpc>
            </a:pPr>
            <a:r>
              <a:rPr lang="en-US" sz="2700" smtClean="0"/>
              <a:t>Stop lithium and other proconvulsants</a:t>
            </a:r>
          </a:p>
          <a:p>
            <a:pPr lvl="1" eaLnBrk="1" hangingPunct="1">
              <a:lnSpc>
                <a:spcPct val="90000"/>
              </a:lnSpc>
            </a:pPr>
            <a:r>
              <a:rPr lang="en-US" sz="2700" smtClean="0"/>
              <a:t>No clear evidence that continuing most antidepressants is helpful or necessary</a:t>
            </a:r>
          </a:p>
          <a:p>
            <a:pPr lvl="1" eaLnBrk="1" hangingPunct="1">
              <a:lnSpc>
                <a:spcPct val="90000"/>
              </a:lnSpc>
            </a:pPr>
            <a:r>
              <a:rPr lang="en-US" sz="2700" smtClean="0"/>
              <a:t>Do not use or continue meds with anticonvulsant effects which includes most hypnotics</a:t>
            </a:r>
          </a:p>
          <a:p>
            <a:pPr lvl="1" eaLnBrk="1" hangingPunct="1">
              <a:lnSpc>
                <a:spcPct val="90000"/>
              </a:lnSpc>
            </a:pPr>
            <a:r>
              <a:rPr lang="en-US" sz="2700" smtClean="0"/>
              <a:t>Antipsychotics can be helpful and can continue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sz="3200"/>
              <a:t>Pre-ECT Work-Up:  </a:t>
            </a:r>
            <a:br>
              <a:rPr lang="en-US" sz="3200"/>
            </a:br>
            <a:r>
              <a:rPr lang="en-US" sz="3200"/>
              <a:t>Laboratory / Radiologic Studies</a:t>
            </a:r>
          </a:p>
        </p:txBody>
      </p:sp>
      <p:sp>
        <p:nvSpPr>
          <p:cNvPr id="84994" name="Rectangle 3"/>
          <p:cNvSpPr>
            <a:spLocks noGrp="1" noChangeArrowheads="1"/>
          </p:cNvSpPr>
          <p:nvPr>
            <p:ph sz="quarter" idx="1"/>
          </p:nvPr>
        </p:nvSpPr>
        <p:spPr>
          <a:xfrm>
            <a:off x="612775" y="1600200"/>
            <a:ext cx="8153400" cy="4495800"/>
          </a:xfrm>
        </p:spPr>
        <p:txBody>
          <a:bodyPr lIns="92075" tIns="46038" rIns="92075" bIns="46038"/>
          <a:lstStyle/>
          <a:p>
            <a:pPr eaLnBrk="1" hangingPunct="1">
              <a:lnSpc>
                <a:spcPct val="90000"/>
              </a:lnSpc>
            </a:pPr>
            <a:r>
              <a:rPr lang="en-US" sz="2800" u="sng" smtClean="0"/>
              <a:t>Absolute</a:t>
            </a:r>
            <a:r>
              <a:rPr lang="en-US" sz="2800" smtClean="0"/>
              <a:t>: lytes (k +); EKG; therapeutic drug monitoring</a:t>
            </a:r>
          </a:p>
          <a:p>
            <a:pPr eaLnBrk="1" hangingPunct="1">
              <a:lnSpc>
                <a:spcPct val="90000"/>
              </a:lnSpc>
            </a:pPr>
            <a:r>
              <a:rPr lang="en-US" sz="2800" u="sng" smtClean="0"/>
              <a:t>Considered</a:t>
            </a:r>
            <a:r>
              <a:rPr lang="en-US" sz="2800" smtClean="0"/>
              <a:t>:  CBC; LFT’s; PT/INR; RUA/RUDS; others as indicated</a:t>
            </a:r>
          </a:p>
          <a:p>
            <a:pPr eaLnBrk="1" hangingPunct="1">
              <a:lnSpc>
                <a:spcPct val="90000"/>
              </a:lnSpc>
            </a:pPr>
            <a:r>
              <a:rPr lang="en-US" sz="2800" smtClean="0"/>
              <a:t>Neuroimaging</a:t>
            </a:r>
          </a:p>
          <a:p>
            <a:pPr lvl="1" eaLnBrk="1" hangingPunct="1">
              <a:lnSpc>
                <a:spcPct val="90000"/>
              </a:lnSpc>
            </a:pPr>
            <a:r>
              <a:rPr lang="en-US" sz="2400" smtClean="0"/>
              <a:t>Not indicated routinely</a:t>
            </a:r>
          </a:p>
          <a:p>
            <a:pPr lvl="1" eaLnBrk="1" hangingPunct="1">
              <a:lnSpc>
                <a:spcPct val="90000"/>
              </a:lnSpc>
            </a:pPr>
            <a:r>
              <a:rPr lang="en-US" sz="2400" smtClean="0"/>
              <a:t>New focal change: CT/MRI/QEEG</a:t>
            </a:r>
          </a:p>
          <a:p>
            <a:pPr eaLnBrk="1" hangingPunct="1">
              <a:lnSpc>
                <a:spcPct val="90000"/>
              </a:lnSpc>
            </a:pPr>
            <a:r>
              <a:rPr lang="en-US" sz="2800" smtClean="0"/>
              <a:t>CXR: case by case.</a:t>
            </a:r>
          </a:p>
          <a:p>
            <a:pPr eaLnBrk="1" hangingPunct="1">
              <a:lnSpc>
                <a:spcPct val="90000"/>
              </a:lnSpc>
            </a:pPr>
            <a:r>
              <a:rPr lang="en-US" sz="2800" smtClean="0"/>
              <a:t>Spinal X-rays: no longer done routinely.</a:t>
            </a:r>
          </a:p>
        </p:txBody>
      </p:sp>
    </p:spTree>
  </p:cSld>
  <p:clrMapOvr>
    <a:masterClrMapping/>
  </p:clrMapOvr>
  <p:transition spd="med">
    <p:cover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3"/>
          <p:cNvSpPr>
            <a:spLocks noGrp="1"/>
          </p:cNvSpPr>
          <p:nvPr>
            <p:ph type="title"/>
          </p:nvPr>
        </p:nvSpPr>
        <p:spPr/>
        <p:txBody>
          <a:bodyPr/>
          <a:lstStyle/>
          <a:p>
            <a:pPr eaLnBrk="1" hangingPunct="1"/>
            <a:r>
              <a:rPr lang="en-US" smtClean="0"/>
              <a:t>Stages of Management in ECT</a:t>
            </a:r>
          </a:p>
        </p:txBody>
      </p:sp>
      <p:sp>
        <p:nvSpPr>
          <p:cNvPr id="8" name="Content Placeholder 7"/>
          <p:cNvSpPr>
            <a:spLocks noGrp="1"/>
          </p:cNvSpPr>
          <p:nvPr>
            <p:ph sz="quarter" idx="2"/>
          </p:nvPr>
        </p:nvSpPr>
        <p:spPr/>
        <p:txBody>
          <a:bodyPr>
            <a:normAutofit fontScale="77500" lnSpcReduction="20000"/>
          </a:bodyPr>
          <a:lstStyle/>
          <a:p>
            <a:pPr marL="320040" indent="-320040" eaLnBrk="1" fontAlgn="auto" hangingPunct="1">
              <a:spcAft>
                <a:spcPts val="0"/>
              </a:spcAft>
              <a:buFont typeface="Wingdings"/>
              <a:buChar char=""/>
              <a:defRPr/>
            </a:pPr>
            <a:r>
              <a:rPr lang="en-US" dirty="0" smtClean="0"/>
              <a:t>Consists of 6 – 12 treatments on average</a:t>
            </a:r>
          </a:p>
          <a:p>
            <a:pPr marL="640080" lvl="1" indent="-274320" eaLnBrk="1" fontAlgn="auto" hangingPunct="1">
              <a:spcAft>
                <a:spcPts val="0"/>
              </a:spcAft>
              <a:buFont typeface="Wingdings 2"/>
              <a:buChar char=""/>
              <a:defRPr/>
            </a:pPr>
            <a:r>
              <a:rPr lang="en-US" dirty="0" smtClean="0"/>
              <a:t>No set minimum or maximum</a:t>
            </a:r>
          </a:p>
          <a:p>
            <a:pPr marL="640080" lvl="1" indent="-274320" eaLnBrk="1" fontAlgn="auto" hangingPunct="1">
              <a:spcAft>
                <a:spcPts val="0"/>
              </a:spcAft>
              <a:buFont typeface="Wingdings 2"/>
              <a:buChar char=""/>
              <a:defRPr/>
            </a:pPr>
            <a:r>
              <a:rPr lang="en-US" dirty="0" smtClean="0"/>
              <a:t>Treat until maximal sustained effect with adequate tolerance</a:t>
            </a:r>
          </a:p>
          <a:p>
            <a:pPr marL="320040" indent="-320040" eaLnBrk="1" fontAlgn="auto" hangingPunct="1">
              <a:spcAft>
                <a:spcPts val="0"/>
              </a:spcAft>
              <a:buFont typeface="Wingdings"/>
              <a:buChar char=""/>
              <a:defRPr/>
            </a:pPr>
            <a:r>
              <a:rPr lang="en-US" dirty="0" smtClean="0"/>
              <a:t>Usually done 2 – 3 times per week</a:t>
            </a:r>
          </a:p>
          <a:p>
            <a:pPr marL="320040" indent="-320040" eaLnBrk="1" fontAlgn="auto" hangingPunct="1">
              <a:spcAft>
                <a:spcPts val="0"/>
              </a:spcAft>
              <a:buFont typeface="Wingdings"/>
              <a:buChar char=""/>
              <a:defRPr/>
            </a:pPr>
            <a:r>
              <a:rPr lang="en-US" dirty="0" smtClean="0"/>
              <a:t>Lasts between 2 – 4 weeks</a:t>
            </a:r>
          </a:p>
          <a:p>
            <a:pPr marL="320040" indent="-320040" eaLnBrk="1" fontAlgn="auto" hangingPunct="1">
              <a:spcAft>
                <a:spcPts val="0"/>
              </a:spcAft>
              <a:buFont typeface="Wingdings"/>
              <a:buChar char=""/>
              <a:defRPr/>
            </a:pPr>
            <a:endParaRPr lang="en-US" dirty="0"/>
          </a:p>
        </p:txBody>
      </p:sp>
      <p:sp>
        <p:nvSpPr>
          <p:cNvPr id="10" name="Content Placeholder 9"/>
          <p:cNvSpPr>
            <a:spLocks noGrp="1"/>
          </p:cNvSpPr>
          <p:nvPr>
            <p:ph sz="quarter" idx="4"/>
          </p:nvPr>
        </p:nvSpPr>
        <p:spPr/>
        <p:txBody>
          <a:bodyPr>
            <a:normAutofit fontScale="70000" lnSpcReduction="20000"/>
          </a:bodyPr>
          <a:lstStyle/>
          <a:p>
            <a:pPr marL="320040" indent="-320040" eaLnBrk="1" fontAlgn="auto" hangingPunct="1">
              <a:spcAft>
                <a:spcPts val="0"/>
              </a:spcAft>
              <a:buFont typeface="Wingdings"/>
              <a:buChar char=""/>
              <a:defRPr/>
            </a:pPr>
            <a:r>
              <a:rPr lang="en-US" dirty="0" smtClean="0"/>
              <a:t>Follows an index series</a:t>
            </a:r>
          </a:p>
          <a:p>
            <a:pPr marL="320040" indent="-320040" eaLnBrk="1" fontAlgn="auto" hangingPunct="1">
              <a:spcAft>
                <a:spcPts val="0"/>
              </a:spcAft>
              <a:buFont typeface="Wingdings"/>
              <a:buChar char=""/>
              <a:defRPr/>
            </a:pPr>
            <a:r>
              <a:rPr lang="en-US" dirty="0" smtClean="0"/>
              <a:t>Usually tapered gradually depending on maintenance plan</a:t>
            </a:r>
          </a:p>
          <a:p>
            <a:pPr marL="320040" indent="-320040" eaLnBrk="1" fontAlgn="auto" hangingPunct="1">
              <a:spcAft>
                <a:spcPts val="0"/>
              </a:spcAft>
              <a:buFont typeface="Wingdings"/>
              <a:buChar char=""/>
              <a:defRPr/>
            </a:pPr>
            <a:r>
              <a:rPr lang="en-US" dirty="0" smtClean="0"/>
              <a:t>Best candidates have repeatedly failed medication</a:t>
            </a:r>
          </a:p>
          <a:p>
            <a:pPr marL="320040" indent="-320040" eaLnBrk="1" fontAlgn="auto" hangingPunct="1">
              <a:spcAft>
                <a:spcPts val="0"/>
              </a:spcAft>
              <a:buFont typeface="Wingdings"/>
              <a:buChar char=""/>
              <a:defRPr/>
            </a:pPr>
            <a:r>
              <a:rPr lang="en-US" dirty="0" smtClean="0"/>
              <a:t>No set maximum number of treatments per se</a:t>
            </a:r>
          </a:p>
          <a:p>
            <a:pPr marL="320040" indent="-320040" eaLnBrk="1" fontAlgn="auto" hangingPunct="1">
              <a:spcAft>
                <a:spcPts val="0"/>
              </a:spcAft>
              <a:buFont typeface="Wingdings"/>
              <a:buChar char=""/>
              <a:defRPr/>
            </a:pPr>
            <a:r>
              <a:rPr lang="en-US" dirty="0" smtClean="0"/>
              <a:t>Uses lowest frequency to sustain improvement</a:t>
            </a:r>
          </a:p>
          <a:p>
            <a:pPr marL="320040" indent="-320040" eaLnBrk="1" fontAlgn="auto" hangingPunct="1">
              <a:spcAft>
                <a:spcPts val="0"/>
              </a:spcAft>
              <a:buFont typeface="Wingdings"/>
              <a:buChar char=""/>
              <a:defRPr/>
            </a:pPr>
            <a:r>
              <a:rPr lang="en-US" dirty="0" smtClean="0"/>
              <a:t>May last months to years</a:t>
            </a:r>
          </a:p>
        </p:txBody>
      </p:sp>
      <p:sp>
        <p:nvSpPr>
          <p:cNvPr id="87044" name="Text Placeholder 6"/>
          <p:cNvSpPr>
            <a:spLocks noGrp="1"/>
          </p:cNvSpPr>
          <p:nvPr>
            <p:ph type="body" sz="quarter" idx="1"/>
          </p:nvPr>
        </p:nvSpPr>
        <p:spPr>
          <a:xfrm>
            <a:off x="609600" y="1752600"/>
            <a:ext cx="3886200" cy="639763"/>
          </a:xfrm>
        </p:spPr>
        <p:txBody>
          <a:bodyPr/>
          <a:lstStyle/>
          <a:p>
            <a:pPr eaLnBrk="1" hangingPunct="1"/>
            <a:r>
              <a:rPr lang="en-US" smtClean="0"/>
              <a:t>Index series</a:t>
            </a:r>
          </a:p>
        </p:txBody>
      </p:sp>
      <p:sp>
        <p:nvSpPr>
          <p:cNvPr id="9" name="Text Placeholder 8"/>
          <p:cNvSpPr>
            <a:spLocks noGrp="1"/>
          </p:cNvSpPr>
          <p:nvPr>
            <p:ph type="body" sz="quarter" idx="3"/>
          </p:nvPr>
        </p:nvSpPr>
        <p:spPr>
          <a:xfrm>
            <a:off x="4800600" y="1752600"/>
            <a:ext cx="3886200" cy="639763"/>
          </a:xfrm>
        </p:spPr>
        <p:txBody>
          <a:bodyPr>
            <a:normAutofit/>
          </a:bodyPr>
          <a:lstStyle/>
          <a:p>
            <a:pPr eaLnBrk="1" fontAlgn="auto" hangingPunct="1">
              <a:spcAft>
                <a:spcPts val="0"/>
              </a:spcAft>
              <a:defRPr/>
            </a:pPr>
            <a:r>
              <a:rPr lang="en-US" dirty="0" smtClean="0"/>
              <a:t>Continuation/Maintenance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612775" y="228600"/>
            <a:ext cx="8153400" cy="990600"/>
          </a:xfrm>
        </p:spPr>
        <p:txBody>
          <a:bodyPr lIns="92075" tIns="46038" rIns="92075" bIns="46038"/>
          <a:lstStyle/>
          <a:p>
            <a:pPr eaLnBrk="1" hangingPunct="1"/>
            <a:r>
              <a:rPr lang="en-US" smtClean="0"/>
              <a:t>Monitoring during ECT</a:t>
            </a:r>
          </a:p>
        </p:txBody>
      </p:sp>
      <p:sp>
        <p:nvSpPr>
          <p:cNvPr id="88066" name="Rectangle 3"/>
          <p:cNvSpPr>
            <a:spLocks noGrp="1" noChangeArrowheads="1"/>
          </p:cNvSpPr>
          <p:nvPr>
            <p:ph sz="quarter" idx="1"/>
          </p:nvPr>
        </p:nvSpPr>
        <p:spPr>
          <a:xfrm>
            <a:off x="612775" y="1600200"/>
            <a:ext cx="8150225" cy="4953000"/>
          </a:xfrm>
        </p:spPr>
        <p:txBody>
          <a:bodyPr lIns="92075" tIns="46038" rIns="92075" bIns="46038"/>
          <a:lstStyle/>
          <a:p>
            <a:pPr eaLnBrk="1" hangingPunct="1">
              <a:lnSpc>
                <a:spcPct val="90000"/>
              </a:lnSpc>
            </a:pPr>
            <a:r>
              <a:rPr lang="en-US" smtClean="0"/>
              <a:t>Hemodynamic</a:t>
            </a:r>
          </a:p>
          <a:p>
            <a:pPr lvl="1" eaLnBrk="1" hangingPunct="1">
              <a:lnSpc>
                <a:spcPct val="90000"/>
              </a:lnSpc>
            </a:pPr>
            <a:r>
              <a:rPr lang="en-US" smtClean="0"/>
              <a:t>Baseline, pre and post treatment, and recovery </a:t>
            </a:r>
          </a:p>
          <a:p>
            <a:pPr lvl="1" eaLnBrk="1" hangingPunct="1">
              <a:lnSpc>
                <a:spcPct val="90000"/>
              </a:lnSpc>
            </a:pPr>
            <a:r>
              <a:rPr lang="en-US" smtClean="0"/>
              <a:t>continuous EKG, Pulse oximetry, end-tidal CO</a:t>
            </a:r>
            <a:r>
              <a:rPr lang="en-US" baseline="-25000" smtClean="0"/>
              <a:t>2</a:t>
            </a:r>
            <a:r>
              <a:rPr lang="en-US" smtClean="0"/>
              <a:t>, BP</a:t>
            </a:r>
          </a:p>
          <a:p>
            <a:pPr eaLnBrk="1" hangingPunct="1">
              <a:lnSpc>
                <a:spcPct val="90000"/>
              </a:lnSpc>
            </a:pPr>
            <a:r>
              <a:rPr lang="en-US" smtClean="0"/>
              <a:t>Seizure</a:t>
            </a:r>
          </a:p>
          <a:p>
            <a:pPr lvl="1" eaLnBrk="1" hangingPunct="1">
              <a:lnSpc>
                <a:spcPct val="90000"/>
              </a:lnSpc>
            </a:pPr>
            <a:r>
              <a:rPr lang="en-US" smtClean="0"/>
              <a:t>Electrical: EEG (1 or 2 channel monitoring)</a:t>
            </a:r>
          </a:p>
          <a:p>
            <a:pPr lvl="1" eaLnBrk="1" hangingPunct="1">
              <a:lnSpc>
                <a:spcPct val="90000"/>
              </a:lnSpc>
            </a:pPr>
            <a:r>
              <a:rPr lang="en-US" smtClean="0"/>
              <a:t>Motor: lower extremity (cuff method)</a:t>
            </a:r>
          </a:p>
          <a:p>
            <a:pPr lvl="1" eaLnBrk="1" hangingPunct="1">
              <a:lnSpc>
                <a:spcPct val="90000"/>
              </a:lnSpc>
            </a:pPr>
            <a:r>
              <a:rPr lang="en-US" smtClean="0"/>
              <a:t>EEG morphological changes may correlate with likelihood of response or adequacy of treatment</a:t>
            </a:r>
          </a:p>
          <a:p>
            <a:pPr marL="1143000" lvl="2" eaLnBrk="1" hangingPunct="1">
              <a:lnSpc>
                <a:spcPct val="90000"/>
              </a:lnSpc>
            </a:pPr>
            <a:r>
              <a:rPr lang="en-US" sz="2200" smtClean="0"/>
              <a:t>4 Stages of seizure progression</a:t>
            </a:r>
          </a:p>
          <a:p>
            <a:pPr marL="1143000" lvl="2" eaLnBrk="1" hangingPunct="1">
              <a:lnSpc>
                <a:spcPct val="90000"/>
              </a:lnSpc>
            </a:pPr>
            <a:r>
              <a:rPr lang="en-US" sz="2200" smtClean="0"/>
              <a:t>Degree of post-ictal suppression</a:t>
            </a:r>
          </a:p>
          <a:p>
            <a:pPr marL="1143000" lvl="2" eaLnBrk="1" hangingPunct="1">
              <a:lnSpc>
                <a:spcPct val="90000"/>
              </a:lnSpc>
            </a:pPr>
            <a:r>
              <a:rPr lang="en-US" sz="2200" smtClean="0"/>
              <a:t>Maximum amplitude achieved and duration sustained?</a:t>
            </a:r>
          </a:p>
          <a:p>
            <a:pPr marL="1143000" lvl="2" eaLnBrk="1" hangingPunct="1">
              <a:lnSpc>
                <a:spcPct val="90000"/>
              </a:lnSpc>
            </a:pPr>
            <a:r>
              <a:rPr lang="en-US" sz="2200" smtClean="0"/>
              <a:t>Percentage of seizure in tonic-clonic phase?</a:t>
            </a:r>
          </a:p>
        </p:txBody>
      </p:sp>
    </p:spTree>
  </p:cSld>
  <p:clrMapOvr>
    <a:masterClrMapping/>
  </p:clrMapOvr>
  <p:transition spd="med">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457200"/>
            <a:ext cx="8686800" cy="762000"/>
          </a:xfrm>
        </p:spPr>
        <p:txBody>
          <a:bodyPr>
            <a:normAutofit fontScale="90000"/>
          </a:bodyPr>
          <a:lstStyle/>
          <a:p>
            <a:pPr eaLnBrk="1" fontAlgn="auto" hangingPunct="1">
              <a:spcAft>
                <a:spcPts val="0"/>
              </a:spcAft>
              <a:defRPr/>
            </a:pPr>
            <a:r>
              <a:rPr lang="en-US" sz="3200" b="1"/>
              <a:t>Evolution of Biological Therapies in Psychiatry</a:t>
            </a:r>
          </a:p>
        </p:txBody>
      </p:sp>
      <p:sp>
        <p:nvSpPr>
          <p:cNvPr id="22530" name="Line 3"/>
          <p:cNvSpPr>
            <a:spLocks noChangeShapeType="1"/>
          </p:cNvSpPr>
          <p:nvPr/>
        </p:nvSpPr>
        <p:spPr bwMode="auto">
          <a:xfrm>
            <a:off x="609600" y="4114800"/>
            <a:ext cx="8001000" cy="0"/>
          </a:xfrm>
          <a:prstGeom prst="line">
            <a:avLst/>
          </a:prstGeom>
          <a:noFill/>
          <a:ln w="28575">
            <a:solidFill>
              <a:schemeClr val="tx1"/>
            </a:solidFill>
            <a:round/>
            <a:headEnd/>
            <a:tailEnd type="triangle" w="med" len="med"/>
          </a:ln>
        </p:spPr>
        <p:txBody>
          <a:bodyPr/>
          <a:lstStyle/>
          <a:p>
            <a:endParaRPr lang="en-US"/>
          </a:p>
        </p:txBody>
      </p:sp>
      <p:sp>
        <p:nvSpPr>
          <p:cNvPr id="22531" name="Line 4"/>
          <p:cNvSpPr>
            <a:spLocks noChangeShapeType="1"/>
          </p:cNvSpPr>
          <p:nvPr/>
        </p:nvSpPr>
        <p:spPr bwMode="auto">
          <a:xfrm>
            <a:off x="1219200" y="3886200"/>
            <a:ext cx="0" cy="533400"/>
          </a:xfrm>
          <a:prstGeom prst="line">
            <a:avLst/>
          </a:prstGeom>
          <a:noFill/>
          <a:ln w="28575">
            <a:solidFill>
              <a:schemeClr val="tx1"/>
            </a:solidFill>
            <a:round/>
            <a:headEnd/>
            <a:tailEnd/>
          </a:ln>
        </p:spPr>
        <p:txBody>
          <a:bodyPr/>
          <a:lstStyle/>
          <a:p>
            <a:endParaRPr lang="en-US"/>
          </a:p>
        </p:txBody>
      </p:sp>
      <p:sp>
        <p:nvSpPr>
          <p:cNvPr id="22532" name="Line 5"/>
          <p:cNvSpPr>
            <a:spLocks noChangeShapeType="1"/>
          </p:cNvSpPr>
          <p:nvPr/>
        </p:nvSpPr>
        <p:spPr bwMode="auto">
          <a:xfrm>
            <a:off x="4191000" y="3886200"/>
            <a:ext cx="0" cy="533400"/>
          </a:xfrm>
          <a:prstGeom prst="line">
            <a:avLst/>
          </a:prstGeom>
          <a:noFill/>
          <a:ln w="28575">
            <a:solidFill>
              <a:schemeClr val="tx1"/>
            </a:solidFill>
            <a:round/>
            <a:headEnd/>
            <a:tailEnd/>
          </a:ln>
        </p:spPr>
        <p:txBody>
          <a:bodyPr/>
          <a:lstStyle/>
          <a:p>
            <a:endParaRPr lang="en-US"/>
          </a:p>
        </p:txBody>
      </p:sp>
      <p:sp>
        <p:nvSpPr>
          <p:cNvPr id="22533" name="Line 6"/>
          <p:cNvSpPr>
            <a:spLocks noChangeShapeType="1"/>
          </p:cNvSpPr>
          <p:nvPr/>
        </p:nvSpPr>
        <p:spPr bwMode="auto">
          <a:xfrm>
            <a:off x="5943600" y="3886200"/>
            <a:ext cx="0" cy="533400"/>
          </a:xfrm>
          <a:prstGeom prst="line">
            <a:avLst/>
          </a:prstGeom>
          <a:noFill/>
          <a:ln w="28575">
            <a:solidFill>
              <a:schemeClr val="tx1"/>
            </a:solidFill>
            <a:round/>
            <a:headEnd/>
            <a:tailEnd/>
          </a:ln>
        </p:spPr>
        <p:txBody>
          <a:bodyPr/>
          <a:lstStyle/>
          <a:p>
            <a:endParaRPr lang="en-US"/>
          </a:p>
        </p:txBody>
      </p:sp>
      <p:sp>
        <p:nvSpPr>
          <p:cNvPr id="22534" name="Line 7"/>
          <p:cNvSpPr>
            <a:spLocks noChangeShapeType="1"/>
          </p:cNvSpPr>
          <p:nvPr/>
        </p:nvSpPr>
        <p:spPr bwMode="auto">
          <a:xfrm>
            <a:off x="6934200" y="3886200"/>
            <a:ext cx="0" cy="533400"/>
          </a:xfrm>
          <a:prstGeom prst="line">
            <a:avLst/>
          </a:prstGeom>
          <a:noFill/>
          <a:ln w="28575">
            <a:solidFill>
              <a:schemeClr val="tx1"/>
            </a:solidFill>
            <a:round/>
            <a:headEnd/>
            <a:tailEnd/>
          </a:ln>
        </p:spPr>
        <p:txBody>
          <a:bodyPr/>
          <a:lstStyle/>
          <a:p>
            <a:endParaRPr lang="en-US"/>
          </a:p>
        </p:txBody>
      </p:sp>
      <p:sp>
        <p:nvSpPr>
          <p:cNvPr id="22535" name="Line 8"/>
          <p:cNvSpPr>
            <a:spLocks noChangeShapeType="1"/>
          </p:cNvSpPr>
          <p:nvPr/>
        </p:nvSpPr>
        <p:spPr bwMode="auto">
          <a:xfrm>
            <a:off x="7848600" y="3886200"/>
            <a:ext cx="0" cy="533400"/>
          </a:xfrm>
          <a:prstGeom prst="line">
            <a:avLst/>
          </a:prstGeom>
          <a:noFill/>
          <a:ln w="28575">
            <a:solidFill>
              <a:schemeClr val="tx1"/>
            </a:solidFill>
            <a:round/>
            <a:headEnd/>
            <a:tailEnd/>
          </a:ln>
        </p:spPr>
        <p:txBody>
          <a:bodyPr/>
          <a:lstStyle/>
          <a:p>
            <a:endParaRPr lang="en-US"/>
          </a:p>
        </p:txBody>
      </p:sp>
      <p:sp>
        <p:nvSpPr>
          <p:cNvPr id="22536" name="Line 9"/>
          <p:cNvSpPr>
            <a:spLocks noChangeShapeType="1"/>
          </p:cNvSpPr>
          <p:nvPr/>
        </p:nvSpPr>
        <p:spPr bwMode="auto">
          <a:xfrm>
            <a:off x="1905000" y="3886200"/>
            <a:ext cx="0" cy="533400"/>
          </a:xfrm>
          <a:prstGeom prst="line">
            <a:avLst/>
          </a:prstGeom>
          <a:noFill/>
          <a:ln w="28575">
            <a:solidFill>
              <a:schemeClr val="tx1"/>
            </a:solidFill>
            <a:round/>
            <a:headEnd/>
            <a:tailEnd/>
          </a:ln>
        </p:spPr>
        <p:txBody>
          <a:bodyPr/>
          <a:lstStyle/>
          <a:p>
            <a:endParaRPr lang="en-US"/>
          </a:p>
        </p:txBody>
      </p:sp>
      <p:sp>
        <p:nvSpPr>
          <p:cNvPr id="22537" name="Line 10"/>
          <p:cNvSpPr>
            <a:spLocks noChangeShapeType="1"/>
          </p:cNvSpPr>
          <p:nvPr/>
        </p:nvSpPr>
        <p:spPr bwMode="auto">
          <a:xfrm>
            <a:off x="2667000" y="3886200"/>
            <a:ext cx="0" cy="533400"/>
          </a:xfrm>
          <a:prstGeom prst="line">
            <a:avLst/>
          </a:prstGeom>
          <a:noFill/>
          <a:ln w="28575">
            <a:solidFill>
              <a:schemeClr val="tx1"/>
            </a:solidFill>
            <a:round/>
            <a:headEnd/>
            <a:tailEnd/>
          </a:ln>
        </p:spPr>
        <p:txBody>
          <a:bodyPr/>
          <a:lstStyle/>
          <a:p>
            <a:endParaRPr lang="en-US"/>
          </a:p>
        </p:txBody>
      </p:sp>
      <p:sp>
        <p:nvSpPr>
          <p:cNvPr id="22538" name="Text Box 11"/>
          <p:cNvSpPr txBox="1">
            <a:spLocks noChangeArrowheads="1"/>
          </p:cNvSpPr>
          <p:nvPr/>
        </p:nvSpPr>
        <p:spPr bwMode="auto">
          <a:xfrm>
            <a:off x="914400" y="3505200"/>
            <a:ext cx="609600" cy="336550"/>
          </a:xfrm>
          <a:prstGeom prst="rect">
            <a:avLst/>
          </a:prstGeom>
          <a:noFill/>
          <a:ln w="9525">
            <a:noFill/>
            <a:miter lim="800000"/>
            <a:headEnd/>
            <a:tailEnd/>
          </a:ln>
        </p:spPr>
        <p:txBody>
          <a:bodyPr>
            <a:spAutoFit/>
          </a:bodyPr>
          <a:lstStyle/>
          <a:p>
            <a:pPr>
              <a:spcBef>
                <a:spcPct val="50000"/>
              </a:spcBef>
            </a:pPr>
            <a:r>
              <a:rPr lang="en-US" sz="1600" b="1"/>
              <a:t>1930</a:t>
            </a:r>
          </a:p>
        </p:txBody>
      </p:sp>
      <p:sp>
        <p:nvSpPr>
          <p:cNvPr id="22539" name="Text Box 12"/>
          <p:cNvSpPr txBox="1">
            <a:spLocks noChangeArrowheads="1"/>
          </p:cNvSpPr>
          <p:nvPr/>
        </p:nvSpPr>
        <p:spPr bwMode="auto">
          <a:xfrm>
            <a:off x="3124200" y="3505200"/>
            <a:ext cx="609600" cy="336550"/>
          </a:xfrm>
          <a:prstGeom prst="rect">
            <a:avLst/>
          </a:prstGeom>
          <a:noFill/>
          <a:ln w="9525">
            <a:noFill/>
            <a:miter lim="800000"/>
            <a:headEnd/>
            <a:tailEnd/>
          </a:ln>
        </p:spPr>
        <p:txBody>
          <a:bodyPr>
            <a:spAutoFit/>
          </a:bodyPr>
          <a:lstStyle/>
          <a:p>
            <a:pPr>
              <a:spcBef>
                <a:spcPct val="50000"/>
              </a:spcBef>
            </a:pPr>
            <a:r>
              <a:rPr lang="en-US" sz="1600" b="1"/>
              <a:t>1960</a:t>
            </a:r>
          </a:p>
        </p:txBody>
      </p:sp>
      <p:sp>
        <p:nvSpPr>
          <p:cNvPr id="22540" name="Text Box 13"/>
          <p:cNvSpPr txBox="1">
            <a:spLocks noChangeArrowheads="1"/>
          </p:cNvSpPr>
          <p:nvPr/>
        </p:nvSpPr>
        <p:spPr bwMode="auto">
          <a:xfrm>
            <a:off x="5715000" y="3505200"/>
            <a:ext cx="609600" cy="336550"/>
          </a:xfrm>
          <a:prstGeom prst="rect">
            <a:avLst/>
          </a:prstGeom>
          <a:noFill/>
          <a:ln w="9525">
            <a:noFill/>
            <a:miter lim="800000"/>
            <a:headEnd/>
            <a:tailEnd/>
          </a:ln>
        </p:spPr>
        <p:txBody>
          <a:bodyPr>
            <a:spAutoFit/>
          </a:bodyPr>
          <a:lstStyle/>
          <a:p>
            <a:pPr>
              <a:spcBef>
                <a:spcPct val="50000"/>
              </a:spcBef>
            </a:pPr>
            <a:r>
              <a:rPr lang="en-US" sz="1600" b="1"/>
              <a:t>1990</a:t>
            </a:r>
          </a:p>
        </p:txBody>
      </p:sp>
      <p:sp>
        <p:nvSpPr>
          <p:cNvPr id="22541" name="Text Box 14"/>
          <p:cNvSpPr txBox="1">
            <a:spLocks noChangeArrowheads="1"/>
          </p:cNvSpPr>
          <p:nvPr/>
        </p:nvSpPr>
        <p:spPr bwMode="auto">
          <a:xfrm>
            <a:off x="6629400" y="3505200"/>
            <a:ext cx="609600" cy="336550"/>
          </a:xfrm>
          <a:prstGeom prst="rect">
            <a:avLst/>
          </a:prstGeom>
          <a:noFill/>
          <a:ln w="9525">
            <a:noFill/>
            <a:miter lim="800000"/>
            <a:headEnd/>
            <a:tailEnd/>
          </a:ln>
        </p:spPr>
        <p:txBody>
          <a:bodyPr>
            <a:spAutoFit/>
          </a:bodyPr>
          <a:lstStyle/>
          <a:p>
            <a:pPr>
              <a:spcBef>
                <a:spcPct val="50000"/>
              </a:spcBef>
            </a:pPr>
            <a:r>
              <a:rPr lang="en-US" sz="1600" b="1"/>
              <a:t>2000</a:t>
            </a:r>
          </a:p>
        </p:txBody>
      </p:sp>
      <p:sp>
        <p:nvSpPr>
          <p:cNvPr id="22542" name="Text Box 15"/>
          <p:cNvSpPr txBox="1">
            <a:spLocks noChangeArrowheads="1"/>
          </p:cNvSpPr>
          <p:nvPr/>
        </p:nvSpPr>
        <p:spPr bwMode="auto">
          <a:xfrm>
            <a:off x="7543800" y="3505200"/>
            <a:ext cx="609600" cy="336550"/>
          </a:xfrm>
          <a:prstGeom prst="rect">
            <a:avLst/>
          </a:prstGeom>
          <a:noFill/>
          <a:ln w="9525">
            <a:noFill/>
            <a:miter lim="800000"/>
            <a:headEnd/>
            <a:tailEnd/>
          </a:ln>
        </p:spPr>
        <p:txBody>
          <a:bodyPr>
            <a:spAutoFit/>
          </a:bodyPr>
          <a:lstStyle/>
          <a:p>
            <a:pPr>
              <a:spcBef>
                <a:spcPct val="50000"/>
              </a:spcBef>
            </a:pPr>
            <a:r>
              <a:rPr lang="en-US" sz="1600" b="1"/>
              <a:t>2010</a:t>
            </a:r>
          </a:p>
        </p:txBody>
      </p:sp>
      <p:sp>
        <p:nvSpPr>
          <p:cNvPr id="22543" name="Text Box 16"/>
          <p:cNvSpPr txBox="1">
            <a:spLocks noChangeArrowheads="1"/>
          </p:cNvSpPr>
          <p:nvPr/>
        </p:nvSpPr>
        <p:spPr bwMode="auto">
          <a:xfrm>
            <a:off x="2362200" y="3505200"/>
            <a:ext cx="609600" cy="336550"/>
          </a:xfrm>
          <a:prstGeom prst="rect">
            <a:avLst/>
          </a:prstGeom>
          <a:noFill/>
          <a:ln w="9525">
            <a:noFill/>
            <a:miter lim="800000"/>
            <a:headEnd/>
            <a:tailEnd/>
          </a:ln>
        </p:spPr>
        <p:txBody>
          <a:bodyPr>
            <a:spAutoFit/>
          </a:bodyPr>
          <a:lstStyle/>
          <a:p>
            <a:pPr>
              <a:spcBef>
                <a:spcPct val="50000"/>
              </a:spcBef>
            </a:pPr>
            <a:r>
              <a:rPr lang="en-US" sz="1600" b="1"/>
              <a:t>1950</a:t>
            </a:r>
          </a:p>
        </p:txBody>
      </p:sp>
      <p:sp>
        <p:nvSpPr>
          <p:cNvPr id="22544" name="Text Box 17"/>
          <p:cNvSpPr txBox="1">
            <a:spLocks noChangeArrowheads="1"/>
          </p:cNvSpPr>
          <p:nvPr/>
        </p:nvSpPr>
        <p:spPr bwMode="auto">
          <a:xfrm>
            <a:off x="1676400" y="3505200"/>
            <a:ext cx="609600" cy="336550"/>
          </a:xfrm>
          <a:prstGeom prst="rect">
            <a:avLst/>
          </a:prstGeom>
          <a:noFill/>
          <a:ln w="9525">
            <a:noFill/>
            <a:miter lim="800000"/>
            <a:headEnd/>
            <a:tailEnd/>
          </a:ln>
        </p:spPr>
        <p:txBody>
          <a:bodyPr>
            <a:spAutoFit/>
          </a:bodyPr>
          <a:lstStyle/>
          <a:p>
            <a:pPr>
              <a:spcBef>
                <a:spcPct val="50000"/>
              </a:spcBef>
            </a:pPr>
            <a:r>
              <a:rPr lang="en-US" sz="1600" b="1"/>
              <a:t>1940</a:t>
            </a:r>
          </a:p>
        </p:txBody>
      </p:sp>
      <p:sp>
        <p:nvSpPr>
          <p:cNvPr id="22545" name="Line 18"/>
          <p:cNvSpPr>
            <a:spLocks noChangeShapeType="1"/>
          </p:cNvSpPr>
          <p:nvPr/>
        </p:nvSpPr>
        <p:spPr bwMode="auto">
          <a:xfrm>
            <a:off x="3429000" y="3886200"/>
            <a:ext cx="0" cy="533400"/>
          </a:xfrm>
          <a:prstGeom prst="line">
            <a:avLst/>
          </a:prstGeom>
          <a:noFill/>
          <a:ln w="28575">
            <a:solidFill>
              <a:schemeClr val="tx1"/>
            </a:solidFill>
            <a:round/>
            <a:headEnd/>
            <a:tailEnd/>
          </a:ln>
        </p:spPr>
        <p:txBody>
          <a:bodyPr/>
          <a:lstStyle/>
          <a:p>
            <a:endParaRPr lang="en-US"/>
          </a:p>
        </p:txBody>
      </p:sp>
      <p:sp>
        <p:nvSpPr>
          <p:cNvPr id="22546" name="Text Box 19"/>
          <p:cNvSpPr txBox="1">
            <a:spLocks noChangeArrowheads="1"/>
          </p:cNvSpPr>
          <p:nvPr/>
        </p:nvSpPr>
        <p:spPr bwMode="auto">
          <a:xfrm>
            <a:off x="3886200" y="3505200"/>
            <a:ext cx="609600" cy="336550"/>
          </a:xfrm>
          <a:prstGeom prst="rect">
            <a:avLst/>
          </a:prstGeom>
          <a:noFill/>
          <a:ln w="9525">
            <a:noFill/>
            <a:miter lim="800000"/>
            <a:headEnd/>
            <a:tailEnd/>
          </a:ln>
        </p:spPr>
        <p:txBody>
          <a:bodyPr>
            <a:spAutoFit/>
          </a:bodyPr>
          <a:lstStyle/>
          <a:p>
            <a:pPr>
              <a:spcBef>
                <a:spcPct val="50000"/>
              </a:spcBef>
            </a:pPr>
            <a:r>
              <a:rPr lang="en-US" sz="1600" b="1"/>
              <a:t>1970</a:t>
            </a:r>
          </a:p>
        </p:txBody>
      </p:sp>
      <p:sp>
        <p:nvSpPr>
          <p:cNvPr id="22547" name="Line 20"/>
          <p:cNvSpPr>
            <a:spLocks noChangeShapeType="1"/>
          </p:cNvSpPr>
          <p:nvPr/>
        </p:nvSpPr>
        <p:spPr bwMode="auto">
          <a:xfrm>
            <a:off x="5029200" y="3886200"/>
            <a:ext cx="0" cy="533400"/>
          </a:xfrm>
          <a:prstGeom prst="line">
            <a:avLst/>
          </a:prstGeom>
          <a:noFill/>
          <a:ln w="28575">
            <a:solidFill>
              <a:schemeClr val="tx1"/>
            </a:solidFill>
            <a:round/>
            <a:headEnd/>
            <a:tailEnd/>
          </a:ln>
        </p:spPr>
        <p:txBody>
          <a:bodyPr/>
          <a:lstStyle/>
          <a:p>
            <a:endParaRPr lang="en-US"/>
          </a:p>
        </p:txBody>
      </p:sp>
      <p:sp>
        <p:nvSpPr>
          <p:cNvPr id="22548" name="Text Box 21"/>
          <p:cNvSpPr txBox="1">
            <a:spLocks noChangeArrowheads="1"/>
          </p:cNvSpPr>
          <p:nvPr/>
        </p:nvSpPr>
        <p:spPr bwMode="auto">
          <a:xfrm>
            <a:off x="4800600" y="3505200"/>
            <a:ext cx="609600" cy="336550"/>
          </a:xfrm>
          <a:prstGeom prst="rect">
            <a:avLst/>
          </a:prstGeom>
          <a:noFill/>
          <a:ln w="9525">
            <a:noFill/>
            <a:miter lim="800000"/>
            <a:headEnd/>
            <a:tailEnd/>
          </a:ln>
        </p:spPr>
        <p:txBody>
          <a:bodyPr>
            <a:spAutoFit/>
          </a:bodyPr>
          <a:lstStyle/>
          <a:p>
            <a:pPr>
              <a:spcBef>
                <a:spcPct val="50000"/>
              </a:spcBef>
            </a:pPr>
            <a:r>
              <a:rPr lang="en-US" sz="1600" b="1"/>
              <a:t>1980</a:t>
            </a:r>
          </a:p>
        </p:txBody>
      </p:sp>
      <p:sp>
        <p:nvSpPr>
          <p:cNvPr id="22549" name="Text Box 22"/>
          <p:cNvSpPr txBox="1">
            <a:spLocks noChangeArrowheads="1"/>
          </p:cNvSpPr>
          <p:nvPr/>
        </p:nvSpPr>
        <p:spPr bwMode="auto">
          <a:xfrm rot="-1981874">
            <a:off x="609600" y="4876800"/>
            <a:ext cx="2438400" cy="457200"/>
          </a:xfrm>
          <a:prstGeom prst="rect">
            <a:avLst/>
          </a:prstGeom>
          <a:noFill/>
          <a:ln w="9525">
            <a:noFill/>
            <a:miter lim="800000"/>
            <a:headEnd/>
            <a:tailEnd/>
          </a:ln>
        </p:spPr>
        <p:txBody>
          <a:bodyPr>
            <a:spAutoFit/>
          </a:bodyPr>
          <a:lstStyle/>
          <a:p>
            <a:pPr>
              <a:spcBef>
                <a:spcPct val="50000"/>
              </a:spcBef>
            </a:pPr>
            <a:endParaRPr lang="en-US"/>
          </a:p>
        </p:txBody>
      </p:sp>
      <p:sp>
        <p:nvSpPr>
          <p:cNvPr id="22550" name="AutoShape 23"/>
          <p:cNvSpPr>
            <a:spLocks noChangeArrowheads="1"/>
          </p:cNvSpPr>
          <p:nvPr/>
        </p:nvSpPr>
        <p:spPr bwMode="auto">
          <a:xfrm>
            <a:off x="1671638" y="4343400"/>
            <a:ext cx="7015162" cy="990600"/>
          </a:xfrm>
          <a:prstGeom prst="rightArrow">
            <a:avLst>
              <a:gd name="adj1" fmla="val 40389"/>
              <a:gd name="adj2" fmla="val 226124"/>
            </a:avLst>
          </a:prstGeom>
          <a:solidFill>
            <a:schemeClr val="accent1"/>
          </a:solidFill>
          <a:ln w="9525">
            <a:solidFill>
              <a:schemeClr val="tx1"/>
            </a:solidFill>
            <a:miter lim="800000"/>
            <a:headEnd/>
            <a:tailEnd/>
          </a:ln>
        </p:spPr>
        <p:txBody>
          <a:bodyPr/>
          <a:lstStyle/>
          <a:p>
            <a:pPr algn="ctr"/>
            <a:r>
              <a:rPr lang="en-US" sz="1800" b="1"/>
              <a:t>Discovery, Practice and Ongoing Evolution of ECT</a:t>
            </a:r>
          </a:p>
        </p:txBody>
      </p:sp>
      <p:sp>
        <p:nvSpPr>
          <p:cNvPr id="22551" name="AutoShape 24"/>
          <p:cNvSpPr>
            <a:spLocks noChangeArrowheads="1"/>
          </p:cNvSpPr>
          <p:nvPr/>
        </p:nvSpPr>
        <p:spPr bwMode="auto">
          <a:xfrm>
            <a:off x="5410200" y="5334000"/>
            <a:ext cx="2209800" cy="1066800"/>
          </a:xfrm>
          <a:prstGeom prst="rightArrow">
            <a:avLst>
              <a:gd name="adj1" fmla="val 50000"/>
              <a:gd name="adj2" fmla="val 51786"/>
            </a:avLst>
          </a:prstGeom>
          <a:solidFill>
            <a:schemeClr val="accent1"/>
          </a:solidFill>
          <a:ln w="9525">
            <a:solidFill>
              <a:schemeClr val="tx1"/>
            </a:solidFill>
            <a:miter lim="800000"/>
            <a:headEnd/>
            <a:tailEnd/>
          </a:ln>
        </p:spPr>
        <p:txBody>
          <a:bodyPr/>
          <a:lstStyle/>
          <a:p>
            <a:r>
              <a:rPr lang="en-US" sz="1600" b="1"/>
              <a:t>2nd Pharmacologic Revolution</a:t>
            </a:r>
          </a:p>
        </p:txBody>
      </p:sp>
      <p:sp>
        <p:nvSpPr>
          <p:cNvPr id="22552" name="AutoShape 25"/>
          <p:cNvSpPr>
            <a:spLocks noChangeArrowheads="1"/>
          </p:cNvSpPr>
          <p:nvPr/>
        </p:nvSpPr>
        <p:spPr bwMode="auto">
          <a:xfrm>
            <a:off x="3124200" y="5105400"/>
            <a:ext cx="2057400" cy="1066800"/>
          </a:xfrm>
          <a:prstGeom prst="rightArrow">
            <a:avLst>
              <a:gd name="adj1" fmla="val 50000"/>
              <a:gd name="adj2" fmla="val 48214"/>
            </a:avLst>
          </a:prstGeom>
          <a:solidFill>
            <a:schemeClr val="accent1"/>
          </a:solidFill>
          <a:ln w="9525">
            <a:solidFill>
              <a:schemeClr val="tx1"/>
            </a:solidFill>
            <a:miter lim="800000"/>
            <a:headEnd/>
            <a:tailEnd/>
          </a:ln>
        </p:spPr>
        <p:txBody>
          <a:bodyPr/>
          <a:lstStyle/>
          <a:p>
            <a:r>
              <a:rPr lang="en-US" sz="1600" b="1"/>
              <a:t>1</a:t>
            </a:r>
            <a:r>
              <a:rPr lang="en-US" sz="1600" b="1" baseline="30000"/>
              <a:t>st</a:t>
            </a:r>
            <a:r>
              <a:rPr lang="en-US" sz="1600" b="1"/>
              <a:t> Pharmacologic Revolution</a:t>
            </a:r>
          </a:p>
        </p:txBody>
      </p:sp>
      <p:sp>
        <p:nvSpPr>
          <p:cNvPr id="22553" name="AutoShape 26"/>
          <p:cNvSpPr>
            <a:spLocks noChangeArrowheads="1"/>
          </p:cNvSpPr>
          <p:nvPr/>
        </p:nvSpPr>
        <p:spPr bwMode="auto">
          <a:xfrm>
            <a:off x="6705600" y="1676400"/>
            <a:ext cx="2133600" cy="1676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a:lstStyle/>
          <a:p>
            <a:pPr algn="ctr"/>
            <a:r>
              <a:rPr lang="en-US" sz="1600" b="1"/>
              <a:t>Brain Stimulation Therapies</a:t>
            </a:r>
          </a:p>
        </p:txBody>
      </p:sp>
      <p:sp>
        <p:nvSpPr>
          <p:cNvPr id="22554" name="AutoShape 27"/>
          <p:cNvSpPr>
            <a:spLocks/>
          </p:cNvSpPr>
          <p:nvPr/>
        </p:nvSpPr>
        <p:spPr bwMode="auto">
          <a:xfrm>
            <a:off x="2362200" y="1905000"/>
            <a:ext cx="990600" cy="609600"/>
          </a:xfrm>
          <a:prstGeom prst="borderCallout1">
            <a:avLst>
              <a:gd name="adj1" fmla="val 18750"/>
              <a:gd name="adj2" fmla="val -7694"/>
              <a:gd name="adj3" fmla="val 152343"/>
              <a:gd name="adj4" fmla="val -7694"/>
            </a:avLst>
          </a:prstGeom>
          <a:solidFill>
            <a:schemeClr val="accent1"/>
          </a:solidFill>
          <a:ln w="9525">
            <a:solidFill>
              <a:schemeClr val="tx1"/>
            </a:solidFill>
            <a:miter lim="800000"/>
            <a:headEnd/>
            <a:tailEnd/>
          </a:ln>
        </p:spPr>
        <p:txBody>
          <a:bodyPr/>
          <a:lstStyle/>
          <a:p>
            <a:r>
              <a:rPr lang="en-US" sz="1400" b="1"/>
              <a:t>Frontal Lobotomy</a:t>
            </a:r>
          </a:p>
        </p:txBody>
      </p:sp>
      <p:sp>
        <p:nvSpPr>
          <p:cNvPr id="22555" name="AutoShape 28"/>
          <p:cNvSpPr>
            <a:spLocks/>
          </p:cNvSpPr>
          <p:nvPr/>
        </p:nvSpPr>
        <p:spPr bwMode="auto">
          <a:xfrm>
            <a:off x="1371600" y="2895600"/>
            <a:ext cx="1524000" cy="304800"/>
          </a:xfrm>
          <a:prstGeom prst="borderCallout1">
            <a:avLst>
              <a:gd name="adj1" fmla="val 37500"/>
              <a:gd name="adj2" fmla="val -5000"/>
              <a:gd name="adj3" fmla="val 154690"/>
              <a:gd name="adj4" fmla="val -5000"/>
            </a:avLst>
          </a:prstGeom>
          <a:solidFill>
            <a:schemeClr val="accent1"/>
          </a:solidFill>
          <a:ln w="9525">
            <a:solidFill>
              <a:schemeClr val="tx1"/>
            </a:solidFill>
            <a:miter lim="800000"/>
            <a:headEnd/>
            <a:tailEnd/>
          </a:ln>
        </p:spPr>
        <p:txBody>
          <a:bodyPr/>
          <a:lstStyle/>
          <a:p>
            <a:pPr algn="ctr"/>
            <a:r>
              <a:rPr lang="en-US" sz="1600" b="1"/>
              <a:t>Insulin Coma</a:t>
            </a:r>
          </a:p>
        </p:txBody>
      </p:sp>
      <p:sp>
        <p:nvSpPr>
          <p:cNvPr id="22556" name="AutoShape 29"/>
          <p:cNvSpPr>
            <a:spLocks noChangeArrowheads="1"/>
          </p:cNvSpPr>
          <p:nvPr/>
        </p:nvSpPr>
        <p:spPr bwMode="auto">
          <a:xfrm>
            <a:off x="7543800" y="5867400"/>
            <a:ext cx="12192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600" b="1"/>
              <a:t>Others</a:t>
            </a:r>
          </a:p>
        </p:txBody>
      </p:sp>
      <p:sp>
        <p:nvSpPr>
          <p:cNvPr id="22557" name="AutoShape 30" descr="75%"/>
          <p:cNvSpPr>
            <a:spLocks noChangeArrowheads="1"/>
          </p:cNvSpPr>
          <p:nvPr/>
        </p:nvSpPr>
        <p:spPr bwMode="auto">
          <a:xfrm>
            <a:off x="1600200" y="1143000"/>
            <a:ext cx="67056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pattFill prst="pct75">
            <a:fgClr>
              <a:schemeClr val="accent1"/>
            </a:fgClr>
            <a:bgClr>
              <a:schemeClr val="bg1"/>
            </a:bgClr>
          </a:pattFill>
          <a:ln w="9525">
            <a:solidFill>
              <a:schemeClr val="tx1"/>
            </a:solidFill>
            <a:miter lim="800000"/>
            <a:headEnd/>
            <a:tailEnd/>
          </a:ln>
        </p:spPr>
        <p:txBody>
          <a:bodyPr wrap="none" anchor="ctr"/>
          <a:lstStyle/>
          <a:p>
            <a:pPr algn="ctr"/>
            <a:r>
              <a:rPr lang="en-US" sz="2000" b="1"/>
              <a:t>Psychosurgery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381000"/>
            <a:ext cx="7924800" cy="685800"/>
          </a:xfrm>
        </p:spPr>
        <p:txBody>
          <a:bodyPr>
            <a:normAutofit fontScale="90000"/>
          </a:bodyPr>
          <a:lstStyle/>
          <a:p>
            <a:pPr eaLnBrk="1" fontAlgn="auto" hangingPunct="1">
              <a:spcAft>
                <a:spcPts val="0"/>
              </a:spcAft>
              <a:defRPr/>
            </a:pPr>
            <a:r>
              <a:rPr lang="en-US"/>
              <a:t>Modern ECT</a:t>
            </a:r>
          </a:p>
        </p:txBody>
      </p:sp>
      <p:sp>
        <p:nvSpPr>
          <p:cNvPr id="90114" name="Rectangle 3"/>
          <p:cNvSpPr>
            <a:spLocks noGrp="1" noChangeArrowheads="1"/>
          </p:cNvSpPr>
          <p:nvPr>
            <p:ph sz="quarter" idx="1"/>
          </p:nvPr>
        </p:nvSpPr>
        <p:spPr>
          <a:xfrm>
            <a:off x="381000" y="1676400"/>
            <a:ext cx="8382000" cy="4953000"/>
          </a:xfrm>
        </p:spPr>
        <p:txBody>
          <a:bodyPr/>
          <a:lstStyle/>
          <a:p>
            <a:pPr eaLnBrk="1" hangingPunct="1">
              <a:lnSpc>
                <a:spcPct val="80000"/>
              </a:lnSpc>
            </a:pPr>
            <a:r>
              <a:rPr lang="en-US" sz="2400" smtClean="0"/>
              <a:t>Inpatient vs. Outpatient</a:t>
            </a:r>
          </a:p>
          <a:p>
            <a:pPr lvl="1" eaLnBrk="1" hangingPunct="1">
              <a:lnSpc>
                <a:spcPct val="80000"/>
              </a:lnSpc>
            </a:pPr>
            <a:r>
              <a:rPr lang="en-US" sz="2000" smtClean="0"/>
              <a:t>Most ECT is an OP procedure</a:t>
            </a:r>
          </a:p>
          <a:p>
            <a:pPr lvl="1" eaLnBrk="1" hangingPunct="1">
              <a:lnSpc>
                <a:spcPct val="80000"/>
              </a:lnSpc>
            </a:pPr>
            <a:r>
              <a:rPr lang="en-US" sz="2000" smtClean="0"/>
              <a:t>Illness severity not ECT per se dictates locus of treatment</a:t>
            </a:r>
          </a:p>
          <a:p>
            <a:pPr eaLnBrk="1" hangingPunct="1">
              <a:lnSpc>
                <a:spcPct val="80000"/>
              </a:lnSpc>
            </a:pPr>
            <a:r>
              <a:rPr lang="en-US" sz="2400" smtClean="0"/>
              <a:t>Lead Placement</a:t>
            </a:r>
          </a:p>
          <a:p>
            <a:pPr lvl="1" eaLnBrk="1" hangingPunct="1">
              <a:lnSpc>
                <a:spcPct val="80000"/>
              </a:lnSpc>
            </a:pPr>
            <a:r>
              <a:rPr lang="en-US" sz="2000" smtClean="0"/>
              <a:t>RUL, BL, BF</a:t>
            </a:r>
          </a:p>
          <a:p>
            <a:pPr lvl="1" eaLnBrk="1" hangingPunct="1">
              <a:lnSpc>
                <a:spcPct val="80000"/>
              </a:lnSpc>
            </a:pPr>
            <a:r>
              <a:rPr lang="en-US" sz="2000" smtClean="0"/>
              <a:t>Suprathreshold dosing: RUL</a:t>
            </a:r>
          </a:p>
          <a:p>
            <a:pPr lvl="1" eaLnBrk="1" hangingPunct="1">
              <a:lnSpc>
                <a:spcPct val="80000"/>
              </a:lnSpc>
            </a:pPr>
            <a:r>
              <a:rPr lang="en-US" sz="2000" smtClean="0"/>
              <a:t>Cognitive effects</a:t>
            </a:r>
          </a:p>
          <a:p>
            <a:pPr eaLnBrk="1" hangingPunct="1">
              <a:lnSpc>
                <a:spcPct val="80000"/>
              </a:lnSpc>
            </a:pPr>
            <a:r>
              <a:rPr lang="en-US" sz="2400" smtClean="0"/>
              <a:t>Seizure threshold titration</a:t>
            </a:r>
          </a:p>
          <a:p>
            <a:pPr eaLnBrk="1" hangingPunct="1">
              <a:lnSpc>
                <a:spcPct val="80000"/>
              </a:lnSpc>
            </a:pPr>
            <a:r>
              <a:rPr lang="en-US" sz="2400" smtClean="0"/>
              <a:t>ECT Augmentation, Acceleration, Improved tolerance</a:t>
            </a:r>
          </a:p>
          <a:p>
            <a:pPr eaLnBrk="1" hangingPunct="1">
              <a:lnSpc>
                <a:spcPct val="80000"/>
              </a:lnSpc>
            </a:pPr>
            <a:r>
              <a:rPr lang="en-US" sz="2400" smtClean="0"/>
              <a:t>Maintenance Treatment Strategies</a:t>
            </a:r>
          </a:p>
          <a:p>
            <a:pPr lvl="1" eaLnBrk="1" hangingPunct="1">
              <a:lnSpc>
                <a:spcPct val="80000"/>
              </a:lnSpc>
            </a:pPr>
            <a:r>
              <a:rPr lang="en-US" sz="2000" smtClean="0"/>
              <a:t>ECT alone</a:t>
            </a:r>
          </a:p>
          <a:p>
            <a:pPr lvl="1" eaLnBrk="1" hangingPunct="1">
              <a:lnSpc>
                <a:spcPct val="80000"/>
              </a:lnSpc>
            </a:pPr>
            <a:r>
              <a:rPr lang="en-US" sz="2000" smtClean="0"/>
              <a:t>Medications: Lithium + TCA, other combinations (?)</a:t>
            </a:r>
          </a:p>
          <a:p>
            <a:pPr lvl="1" eaLnBrk="1" hangingPunct="1">
              <a:lnSpc>
                <a:spcPct val="80000"/>
              </a:lnSpc>
            </a:pPr>
            <a:r>
              <a:rPr lang="en-US" sz="2000" smtClean="0"/>
              <a:t>ECT + medications</a:t>
            </a:r>
          </a:p>
          <a:p>
            <a:pPr lvl="1" eaLnBrk="1" hangingPunct="1">
              <a:lnSpc>
                <a:spcPct val="80000"/>
              </a:lnSpc>
            </a:pPr>
            <a:r>
              <a:rPr lang="en-US" sz="2000" smtClean="0"/>
              <a:t>ECT + medications + other BST?</a:t>
            </a:r>
          </a:p>
        </p:txBody>
      </p:sp>
    </p:spTree>
  </p:cSld>
  <p:clrMapOvr>
    <a:masterClrMapping/>
  </p:clrMapOvr>
  <p:transition spd="med">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609600" y="228600"/>
            <a:ext cx="8153400" cy="1143000"/>
          </a:xfrm>
        </p:spPr>
        <p:txBody>
          <a:bodyPr anchor="b"/>
          <a:lstStyle/>
          <a:p>
            <a:pPr eaLnBrk="1" hangingPunct="1"/>
            <a:r>
              <a:rPr lang="en-US" sz="3600" smtClean="0"/>
              <a:t>Modern ECT:</a:t>
            </a:r>
            <a:br>
              <a:rPr lang="en-US" sz="3600" smtClean="0"/>
            </a:br>
            <a:r>
              <a:rPr lang="en-US" sz="3600" smtClean="0"/>
              <a:t>Clinical needs and Research areas</a:t>
            </a:r>
          </a:p>
        </p:txBody>
      </p:sp>
      <p:sp>
        <p:nvSpPr>
          <p:cNvPr id="91138" name="Rectangle 3"/>
          <p:cNvSpPr>
            <a:spLocks noGrp="1" noChangeArrowheads="1"/>
          </p:cNvSpPr>
          <p:nvPr>
            <p:ph type="body" idx="4294967295"/>
          </p:nvPr>
        </p:nvSpPr>
        <p:spPr>
          <a:xfrm>
            <a:off x="304800" y="1752600"/>
            <a:ext cx="8534400" cy="4800600"/>
          </a:xfrm>
        </p:spPr>
        <p:txBody>
          <a:bodyPr/>
          <a:lstStyle/>
          <a:p>
            <a:pPr eaLnBrk="1" hangingPunct="1"/>
            <a:r>
              <a:rPr lang="en-US" sz="2500" smtClean="0"/>
              <a:t>ECT Improvements</a:t>
            </a:r>
          </a:p>
          <a:p>
            <a:pPr lvl="1" eaLnBrk="1" hangingPunct="1"/>
            <a:r>
              <a:rPr lang="en-US" sz="2200" smtClean="0"/>
              <a:t>Augmentation: better extent of response</a:t>
            </a:r>
          </a:p>
          <a:p>
            <a:pPr lvl="1" eaLnBrk="1" hangingPunct="1"/>
            <a:r>
              <a:rPr lang="en-US" sz="2200" smtClean="0"/>
              <a:t>Acceleration: same response but with fewer treatments</a:t>
            </a:r>
          </a:p>
          <a:p>
            <a:pPr lvl="1" eaLnBrk="1" hangingPunct="1"/>
            <a:r>
              <a:rPr lang="en-US" sz="2200" smtClean="0"/>
              <a:t>Improved tolerance: fewer cognitive side-effects</a:t>
            </a:r>
          </a:p>
          <a:p>
            <a:pPr eaLnBrk="1" hangingPunct="1"/>
            <a:r>
              <a:rPr lang="en-US" sz="2500" smtClean="0"/>
              <a:t>Cognitive and Functional Outcomes</a:t>
            </a:r>
          </a:p>
          <a:p>
            <a:pPr lvl="1" eaLnBrk="1" hangingPunct="1"/>
            <a:r>
              <a:rPr lang="en-US" sz="2200" smtClean="0"/>
              <a:t>Long-term (with or without ECT maintenance)</a:t>
            </a:r>
          </a:p>
          <a:p>
            <a:pPr lvl="1" eaLnBrk="1" hangingPunct="1"/>
            <a:r>
              <a:rPr lang="en-US" sz="2200" smtClean="0"/>
              <a:t>Driving capacity after ECT index series and in M-ECT</a:t>
            </a:r>
          </a:p>
          <a:p>
            <a:pPr eaLnBrk="1" hangingPunct="1"/>
            <a:r>
              <a:rPr lang="en-US" sz="2500" smtClean="0"/>
              <a:t>Information about ECT</a:t>
            </a:r>
          </a:p>
          <a:p>
            <a:pPr lvl="1" eaLnBrk="1" hangingPunct="1"/>
            <a:r>
              <a:rPr lang="en-US" sz="2200" smtClean="0"/>
              <a:t>Consenting for procedure</a:t>
            </a:r>
          </a:p>
          <a:p>
            <a:pPr lvl="1" eaLnBrk="1" hangingPunct="1"/>
            <a:r>
              <a:rPr lang="en-US" sz="2200" smtClean="0"/>
              <a:t>Facilitating consent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a:xfrm>
            <a:off x="609600" y="228600"/>
            <a:ext cx="8153400" cy="1066800"/>
          </a:xfrm>
        </p:spPr>
        <p:txBody>
          <a:bodyPr anchor="b"/>
          <a:lstStyle/>
          <a:p>
            <a:pPr eaLnBrk="1" hangingPunct="1"/>
            <a:r>
              <a:rPr lang="en-US" sz="3600" smtClean="0"/>
              <a:t>Modern ECT:</a:t>
            </a:r>
            <a:br>
              <a:rPr lang="en-US" sz="3600" smtClean="0"/>
            </a:br>
            <a:r>
              <a:rPr lang="en-US" sz="3600" smtClean="0"/>
              <a:t>Clinical needs and Research areas</a:t>
            </a:r>
          </a:p>
        </p:txBody>
      </p:sp>
      <p:sp>
        <p:nvSpPr>
          <p:cNvPr id="92162" name="Rectangle 3"/>
          <p:cNvSpPr>
            <a:spLocks noGrp="1" noChangeArrowheads="1"/>
          </p:cNvSpPr>
          <p:nvPr>
            <p:ph type="body" idx="4294967295"/>
          </p:nvPr>
        </p:nvSpPr>
        <p:spPr>
          <a:xfrm>
            <a:off x="533400" y="1828800"/>
            <a:ext cx="8305800" cy="4724400"/>
          </a:xfrm>
        </p:spPr>
        <p:txBody>
          <a:bodyPr/>
          <a:lstStyle/>
          <a:p>
            <a:pPr eaLnBrk="1" hangingPunct="1">
              <a:lnSpc>
                <a:spcPct val="90000"/>
              </a:lnSpc>
            </a:pPr>
            <a:r>
              <a:rPr lang="en-US" sz="2500" smtClean="0"/>
              <a:t>ECT mechanisms of action</a:t>
            </a:r>
          </a:p>
          <a:p>
            <a:pPr eaLnBrk="1" hangingPunct="1">
              <a:lnSpc>
                <a:spcPct val="90000"/>
              </a:lnSpc>
            </a:pPr>
            <a:r>
              <a:rPr lang="en-US" sz="2500" smtClean="0"/>
              <a:t>Clinical predictors and biomarkers of response</a:t>
            </a:r>
          </a:p>
          <a:p>
            <a:pPr eaLnBrk="1" hangingPunct="1">
              <a:lnSpc>
                <a:spcPct val="90000"/>
              </a:lnSpc>
            </a:pPr>
            <a:r>
              <a:rPr lang="en-US" sz="2500" smtClean="0"/>
              <a:t>Impact of ECT on suicide and all-cause mortality</a:t>
            </a:r>
          </a:p>
          <a:p>
            <a:pPr eaLnBrk="1" hangingPunct="1">
              <a:lnSpc>
                <a:spcPct val="90000"/>
              </a:lnSpc>
            </a:pPr>
            <a:r>
              <a:rPr lang="en-US" sz="2500" smtClean="0"/>
              <a:t>Cost-effectiveness and cost-benefit studies</a:t>
            </a:r>
          </a:p>
          <a:p>
            <a:pPr eaLnBrk="1" hangingPunct="1">
              <a:lnSpc>
                <a:spcPct val="90000"/>
              </a:lnSpc>
            </a:pPr>
            <a:r>
              <a:rPr lang="en-US" sz="2500" smtClean="0"/>
              <a:t>Patient selection for maintenance treatment</a:t>
            </a:r>
          </a:p>
          <a:p>
            <a:pPr eaLnBrk="1" hangingPunct="1">
              <a:lnSpc>
                <a:spcPct val="90000"/>
              </a:lnSpc>
            </a:pPr>
            <a:r>
              <a:rPr lang="en-US" sz="2500" smtClean="0"/>
              <a:t>Maintenance Treatment Algorithms</a:t>
            </a:r>
          </a:p>
          <a:p>
            <a:pPr lvl="1" eaLnBrk="1" hangingPunct="1">
              <a:lnSpc>
                <a:spcPct val="90000"/>
              </a:lnSpc>
            </a:pPr>
            <a:r>
              <a:rPr lang="en-US" sz="2200" smtClean="0"/>
              <a:t>Maintenance ECT </a:t>
            </a:r>
          </a:p>
          <a:p>
            <a:pPr lvl="1" eaLnBrk="1" hangingPunct="1">
              <a:lnSpc>
                <a:spcPct val="90000"/>
              </a:lnSpc>
            </a:pPr>
            <a:r>
              <a:rPr lang="en-US" sz="2200" smtClean="0"/>
              <a:t>Medications: Lithium + TCA; other combinations (?)</a:t>
            </a:r>
          </a:p>
          <a:p>
            <a:pPr lvl="1" eaLnBrk="1" hangingPunct="1">
              <a:lnSpc>
                <a:spcPct val="90000"/>
              </a:lnSpc>
            </a:pPr>
            <a:r>
              <a:rPr lang="en-US" sz="2200" smtClean="0"/>
              <a:t>Maintenance ECT + medications</a:t>
            </a:r>
          </a:p>
          <a:p>
            <a:pPr lvl="1" eaLnBrk="1" hangingPunct="1">
              <a:lnSpc>
                <a:spcPct val="90000"/>
              </a:lnSpc>
            </a:pPr>
            <a:r>
              <a:rPr lang="en-US" sz="2200" smtClean="0"/>
              <a:t>Medications </a:t>
            </a:r>
            <a:r>
              <a:rPr lang="en-US" sz="2200" smtClean="0">
                <a:cs typeface="Tahoma" pitchFamily="34" charset="0"/>
              </a:rPr>
              <a:t>± ECT</a:t>
            </a:r>
            <a:r>
              <a:rPr lang="en-US" sz="2200" smtClean="0"/>
              <a:t>+ other BST (VNS, rTMS)</a:t>
            </a:r>
          </a:p>
          <a:p>
            <a:pPr lvl="1" eaLnBrk="1" hangingPunct="1">
              <a:lnSpc>
                <a:spcPct val="90000"/>
              </a:lnSpc>
            </a:pPr>
            <a:r>
              <a:rPr lang="en-US" sz="2200" smtClean="0"/>
              <a:t>ECT and psychotherapy?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nchor="b"/>
          <a:lstStyle/>
          <a:p>
            <a:pPr eaLnBrk="1" hangingPunct="1"/>
            <a:r>
              <a:rPr lang="en-US" smtClean="0"/>
              <a:t>ECT Case 1</a:t>
            </a:r>
          </a:p>
        </p:txBody>
      </p:sp>
      <p:sp>
        <p:nvSpPr>
          <p:cNvPr id="7171" name="Rectangle 3"/>
          <p:cNvSpPr>
            <a:spLocks noGrp="1" noChangeArrowheads="1"/>
          </p:cNvSpPr>
          <p:nvPr>
            <p:ph type="body" idx="4294967295"/>
          </p:nvPr>
        </p:nvSpPr>
        <p:spPr>
          <a:xfrm>
            <a:off x="533400" y="2017713"/>
            <a:ext cx="8421688" cy="4687887"/>
          </a:xfrm>
        </p:spPr>
        <p:txBody>
          <a:bodyPr/>
          <a:lstStyle/>
          <a:p>
            <a:pPr eaLnBrk="1" hangingPunct="1">
              <a:lnSpc>
                <a:spcPct val="80000"/>
              </a:lnSpc>
            </a:pPr>
            <a:r>
              <a:rPr lang="en-US" sz="2200" smtClean="0"/>
              <a:t>Dr. Courant is a 78 year old married, retired oral surgeon from the Santa Barbara area who presented to the UCLA ER at the recommendation of his OP psychiatrist for IP management of recurrent psychotic depression.</a:t>
            </a:r>
          </a:p>
          <a:p>
            <a:pPr eaLnBrk="1" hangingPunct="1">
              <a:lnSpc>
                <a:spcPct val="80000"/>
              </a:lnSpc>
            </a:pPr>
            <a:r>
              <a:rPr lang="en-US" sz="2200" smtClean="0"/>
              <a:t>The patient previously was treated at UCLA in 2004 after a similar episode, responded robustly to ECT, and sustained remission on maintenance medication for the next 2 ½ years.</a:t>
            </a:r>
          </a:p>
          <a:p>
            <a:pPr eaLnBrk="1" hangingPunct="1">
              <a:lnSpc>
                <a:spcPct val="80000"/>
              </a:lnSpc>
            </a:pPr>
            <a:r>
              <a:rPr lang="en-US" sz="2200" smtClean="0"/>
              <a:t>Over the last 6 months the family reported a return of depression with significant withdrawal, refusal of care and food, increasing confusion and poor response to “multiple medication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p:txBody>
          <a:bodyPr anchor="b"/>
          <a:lstStyle/>
          <a:p>
            <a:pPr eaLnBrk="1" hangingPunct="1"/>
            <a:r>
              <a:rPr lang="en-US" sz="3600" smtClean="0"/>
              <a:t>ECT Outcomes – Case 1 Dr. Courant</a:t>
            </a:r>
          </a:p>
        </p:txBody>
      </p:sp>
      <p:sp>
        <p:nvSpPr>
          <p:cNvPr id="98307" name="Rectangle 3"/>
          <p:cNvSpPr>
            <a:spLocks noGrp="1" noChangeArrowheads="1"/>
          </p:cNvSpPr>
          <p:nvPr>
            <p:ph type="body" idx="4294967295"/>
          </p:nvPr>
        </p:nvSpPr>
        <p:spPr>
          <a:xfrm>
            <a:off x="533400" y="2017713"/>
            <a:ext cx="8421688" cy="4114800"/>
          </a:xfrm>
        </p:spPr>
        <p:txBody>
          <a:bodyPr/>
          <a:lstStyle/>
          <a:p>
            <a:pPr eaLnBrk="1" hangingPunct="1">
              <a:lnSpc>
                <a:spcPct val="80000"/>
              </a:lnSpc>
            </a:pPr>
            <a:r>
              <a:rPr lang="en-US" sz="2500" smtClean="0"/>
              <a:t>Serum sodium was 119.  Fulminant UTI.  Admitted to medicine.  His mentation improved , but as he was to be d/c’d home, his family voiced concerns about continued decline, impairment.</a:t>
            </a:r>
          </a:p>
          <a:p>
            <a:pPr eaLnBrk="1" hangingPunct="1">
              <a:lnSpc>
                <a:spcPct val="80000"/>
              </a:lnSpc>
            </a:pPr>
            <a:r>
              <a:rPr lang="en-US" sz="2500" smtClean="0"/>
              <a:t>Transferred to geriatric psychiatry.  Bedside cognitive exam was suspicious, so further work-up recommended.</a:t>
            </a:r>
          </a:p>
          <a:p>
            <a:pPr eaLnBrk="1" hangingPunct="1">
              <a:lnSpc>
                <a:spcPct val="80000"/>
              </a:lnSpc>
            </a:pPr>
            <a:r>
              <a:rPr lang="en-US" sz="2500" smtClean="0"/>
              <a:t>MRI: DWM ischemic changes.  PET: R parietal hypometabolism. NP testing showed deficits consistent with vascular or mixed dementia.</a:t>
            </a:r>
          </a:p>
          <a:p>
            <a:pPr eaLnBrk="1" hangingPunct="1">
              <a:lnSpc>
                <a:spcPct val="80000"/>
              </a:lnSpc>
            </a:pPr>
            <a:r>
              <a:rPr lang="en-US" sz="2500" smtClean="0"/>
              <a:t>ECT was not pursued this time.</a:t>
            </a:r>
          </a:p>
          <a:p>
            <a:pPr eaLnBrk="1" hangingPunct="1">
              <a:lnSpc>
                <a:spcPct val="80000"/>
              </a:lnSpc>
            </a:pPr>
            <a:r>
              <a:rPr lang="en-US" sz="2500" smtClean="0"/>
              <a:t>Transferred to medicine for 3 weeks, then returned to NPH.</a:t>
            </a:r>
          </a:p>
          <a:p>
            <a:pPr eaLnBrk="1" hangingPunct="1">
              <a:lnSpc>
                <a:spcPct val="80000"/>
              </a:lnSpc>
            </a:pPr>
            <a:r>
              <a:rPr lang="en-US" sz="2500" smtClean="0"/>
              <a:t>Now, depression appeared more significant.</a:t>
            </a:r>
          </a:p>
          <a:p>
            <a:pPr eaLnBrk="1" hangingPunct="1">
              <a:lnSpc>
                <a:spcPct val="80000"/>
              </a:lnSpc>
            </a:pPr>
            <a:r>
              <a:rPr lang="en-US" sz="2500" smtClean="0"/>
              <a:t>He began ECT without incident, and is now fully recovered and on mainteance ECT with no cognitive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p:txBody>
          <a:bodyPr anchor="b"/>
          <a:lstStyle/>
          <a:p>
            <a:pPr eaLnBrk="1" hangingPunct="1"/>
            <a:r>
              <a:rPr lang="en-US" smtClean="0"/>
              <a:t>ECT Case 2</a:t>
            </a:r>
          </a:p>
        </p:txBody>
      </p:sp>
      <p:sp>
        <p:nvSpPr>
          <p:cNvPr id="8195" name="Rectangle 3"/>
          <p:cNvSpPr>
            <a:spLocks noGrp="1" noChangeArrowheads="1"/>
          </p:cNvSpPr>
          <p:nvPr>
            <p:ph type="body" idx="4294967295"/>
          </p:nvPr>
        </p:nvSpPr>
        <p:spPr>
          <a:xfrm>
            <a:off x="533400" y="2017713"/>
            <a:ext cx="8305800" cy="4611687"/>
          </a:xfrm>
        </p:spPr>
        <p:txBody>
          <a:bodyPr/>
          <a:lstStyle/>
          <a:p>
            <a:pPr eaLnBrk="1" hangingPunct="1">
              <a:lnSpc>
                <a:spcPct val="80000"/>
              </a:lnSpc>
            </a:pPr>
            <a:r>
              <a:rPr lang="en-US" sz="2200" smtClean="0"/>
              <a:t>Amy Winters is 32 years old and was brought to the UCLA ER by her husband as she was experiencing a worsening of her depressive symptoms, increasing suicidal ideation and urges to cut herself, and after a recent ingestion of 10 to 20 trazodone pills 5 days prior to presentation.</a:t>
            </a:r>
          </a:p>
          <a:p>
            <a:pPr eaLnBrk="1" hangingPunct="1">
              <a:lnSpc>
                <a:spcPct val="80000"/>
              </a:lnSpc>
            </a:pPr>
            <a:r>
              <a:rPr lang="en-US" sz="2200" smtClean="0"/>
              <a:t>She was hospitalized at an OSH about 2 months ago and reports a diagnosis of Bipolar Disorder and Borderline Personality Disorder.  She has had multiple psychiatric admissions and at least 15 suicide attempts.</a:t>
            </a:r>
          </a:p>
          <a:p>
            <a:pPr eaLnBrk="1" hangingPunct="1">
              <a:lnSpc>
                <a:spcPct val="80000"/>
              </a:lnSpc>
            </a:pPr>
            <a:r>
              <a:rPr lang="en-US" sz="2200" smtClean="0"/>
              <a:t>She states that medications “really never do anything and their effects don’t last that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p:txBody>
          <a:bodyPr anchor="b"/>
          <a:lstStyle/>
          <a:p>
            <a:pPr eaLnBrk="1" hangingPunct="1"/>
            <a:r>
              <a:rPr lang="en-US" sz="4000" smtClean="0"/>
              <a:t>ECT Outcomes – Case 2 Amy Winters</a:t>
            </a:r>
          </a:p>
        </p:txBody>
      </p:sp>
      <p:sp>
        <p:nvSpPr>
          <p:cNvPr id="96258" name="Rectangle 3"/>
          <p:cNvSpPr>
            <a:spLocks noGrp="1" noChangeArrowheads="1"/>
          </p:cNvSpPr>
          <p:nvPr>
            <p:ph type="body" idx="4294967295"/>
          </p:nvPr>
        </p:nvSpPr>
        <p:spPr>
          <a:xfrm>
            <a:off x="152400" y="2017713"/>
            <a:ext cx="8802688" cy="4611687"/>
          </a:xfrm>
        </p:spPr>
        <p:txBody>
          <a:bodyPr/>
          <a:lstStyle/>
          <a:p>
            <a:pPr eaLnBrk="1" hangingPunct="1"/>
            <a:r>
              <a:rPr lang="en-US" sz="2500" smtClean="0"/>
              <a:t>Documentation from OSH of comorbid depressive disorder and good history of OP medication and treatment compliance. </a:t>
            </a:r>
          </a:p>
          <a:p>
            <a:pPr eaLnBrk="1" hangingPunct="1"/>
            <a:r>
              <a:rPr lang="en-US" sz="2500" smtClean="0"/>
              <a:t>She had had a robust response to index ECT, but acutely relapsed after rapid taper.  She began with RUL but switched to BL after 6</a:t>
            </a:r>
            <a:r>
              <a:rPr lang="en-US" sz="2500" baseline="30000" smtClean="0"/>
              <a:t>th</a:t>
            </a:r>
            <a:r>
              <a:rPr lang="en-US" sz="2500" smtClean="0"/>
              <a:t> treatment.  She was aware but not concerned with memory loss.</a:t>
            </a:r>
          </a:p>
          <a:p>
            <a:pPr eaLnBrk="1" hangingPunct="1"/>
            <a:r>
              <a:rPr lang="en-US" sz="2500" smtClean="0"/>
              <a:t>Resumed  BL ECT at UCLA with immediate stabilization, decrease in SI, and transitioned to OP ECT, Partial Hospital Program and BPD group.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nchor="b"/>
          <a:lstStyle/>
          <a:p>
            <a:pPr eaLnBrk="1" hangingPunct="1"/>
            <a:r>
              <a:rPr lang="en-US" smtClean="0"/>
              <a:t>ECT Case 3</a:t>
            </a:r>
          </a:p>
        </p:txBody>
      </p:sp>
      <p:sp>
        <p:nvSpPr>
          <p:cNvPr id="9219" name="Rectangle 3"/>
          <p:cNvSpPr>
            <a:spLocks noGrp="1" noChangeArrowheads="1"/>
          </p:cNvSpPr>
          <p:nvPr>
            <p:ph type="body" idx="4294967295"/>
          </p:nvPr>
        </p:nvSpPr>
        <p:spPr>
          <a:xfrm>
            <a:off x="381000" y="1981200"/>
            <a:ext cx="8574088" cy="4800600"/>
          </a:xfrm>
        </p:spPr>
        <p:txBody>
          <a:bodyPr/>
          <a:lstStyle/>
          <a:p>
            <a:pPr eaLnBrk="1" hangingPunct="1">
              <a:lnSpc>
                <a:spcPct val="90000"/>
              </a:lnSpc>
            </a:pPr>
            <a:r>
              <a:rPr lang="en-US" sz="2200" smtClean="0"/>
              <a:t>David Cohen is 62 years old and reports a 40+ year history of depression and anxiety.</a:t>
            </a:r>
          </a:p>
          <a:p>
            <a:pPr eaLnBrk="1" hangingPunct="1">
              <a:lnSpc>
                <a:spcPct val="90000"/>
              </a:lnSpc>
            </a:pPr>
            <a:r>
              <a:rPr lang="en-US" sz="2200" smtClean="0"/>
              <a:t>He has tried multiple medications including several TCAs, a couple of MAOIs, and all the current SRIs and dual-action agents.  Combination trials with lithium, thyroid, psychostimulants, atypical antipsychotics and anticonvulsants have reportedly been ineffective.</a:t>
            </a:r>
          </a:p>
          <a:p>
            <a:pPr eaLnBrk="1" hangingPunct="1">
              <a:lnSpc>
                <a:spcPct val="90000"/>
              </a:lnSpc>
            </a:pPr>
            <a:r>
              <a:rPr lang="en-US" sz="2200" smtClean="0"/>
              <a:t>He finds it difficult to separate out anxiety from depressive complaints but wants ECT “as a last resort to take away the ever-present knot in my gut.”  He participates in once-a-week psychotherapy.  BDI score = 13, HAM-D</a:t>
            </a:r>
            <a:r>
              <a:rPr lang="en-US" sz="2200" baseline="-25000" smtClean="0"/>
              <a:t>21</a:t>
            </a:r>
            <a:r>
              <a:rPr lang="en-US" sz="2200" smtClean="0"/>
              <a:t> score = 14, and HAM-A</a:t>
            </a:r>
            <a:r>
              <a:rPr lang="en-US" sz="2200" baseline="-25000" smtClean="0"/>
              <a:t>14</a:t>
            </a:r>
            <a:r>
              <a:rPr lang="en-US" sz="2200" smtClean="0"/>
              <a:t> = 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p:txBody>
          <a:bodyPr anchor="b"/>
          <a:lstStyle/>
          <a:p>
            <a:pPr eaLnBrk="1" hangingPunct="1"/>
            <a:r>
              <a:rPr lang="en-US" sz="4000" smtClean="0"/>
              <a:t>ECT Outcomes – Case 3 David Cohen</a:t>
            </a:r>
          </a:p>
        </p:txBody>
      </p:sp>
      <p:sp>
        <p:nvSpPr>
          <p:cNvPr id="98306" name="Rectangle 3"/>
          <p:cNvSpPr>
            <a:spLocks noGrp="1" noChangeArrowheads="1"/>
          </p:cNvSpPr>
          <p:nvPr>
            <p:ph type="body" idx="4294967295"/>
          </p:nvPr>
        </p:nvSpPr>
        <p:spPr>
          <a:xfrm>
            <a:off x="381000" y="2017713"/>
            <a:ext cx="8574088" cy="4611687"/>
          </a:xfrm>
        </p:spPr>
        <p:txBody>
          <a:bodyPr/>
          <a:lstStyle/>
          <a:p>
            <a:pPr eaLnBrk="1" hangingPunct="1">
              <a:lnSpc>
                <a:spcPct val="90000"/>
              </a:lnSpc>
            </a:pPr>
            <a:r>
              <a:rPr lang="en-US" sz="2100" smtClean="0"/>
              <a:t>Best estimated </a:t>
            </a:r>
            <a:r>
              <a:rPr lang="en-US" sz="2100" smtClean="0">
                <a:solidFill>
                  <a:srgbClr val="FFC000"/>
                </a:solidFill>
              </a:rPr>
              <a:t>chance</a:t>
            </a:r>
            <a:r>
              <a:rPr lang="en-US" sz="2100" smtClean="0"/>
              <a:t> of response placed around 50% or less (duration of index episode, number of recurrences and relapses, degree of residual symptoms, lack of robust or sustained response to other treatments.)</a:t>
            </a:r>
          </a:p>
          <a:p>
            <a:pPr eaLnBrk="1" hangingPunct="1">
              <a:lnSpc>
                <a:spcPct val="90000"/>
              </a:lnSpc>
            </a:pPr>
            <a:r>
              <a:rPr lang="en-US" sz="2100" smtClean="0"/>
              <a:t>Estimated</a:t>
            </a:r>
            <a:r>
              <a:rPr lang="en-US" sz="2100" smtClean="0">
                <a:solidFill>
                  <a:srgbClr val="FFC000"/>
                </a:solidFill>
              </a:rPr>
              <a:t> extent</a:t>
            </a:r>
            <a:r>
              <a:rPr lang="en-US" sz="2100" smtClean="0"/>
              <a:t> of response for </a:t>
            </a:r>
            <a:r>
              <a:rPr lang="en-US" sz="2100" i="1" smtClean="0">
                <a:solidFill>
                  <a:srgbClr val="00B0F0"/>
                </a:solidFill>
              </a:rPr>
              <a:t>depressive</a:t>
            </a:r>
            <a:r>
              <a:rPr lang="en-US" sz="2100" smtClean="0">
                <a:solidFill>
                  <a:schemeClr val="folHlink"/>
                </a:solidFill>
              </a:rPr>
              <a:t> </a:t>
            </a:r>
            <a:r>
              <a:rPr lang="en-US" sz="2100" smtClean="0"/>
              <a:t>symptoms placed at 30 to 50%.  Anxiety symptoms not likely addressed with ECT.</a:t>
            </a:r>
          </a:p>
          <a:p>
            <a:pPr eaLnBrk="1" hangingPunct="1">
              <a:lnSpc>
                <a:spcPct val="90000"/>
              </a:lnSpc>
            </a:pPr>
            <a:r>
              <a:rPr lang="en-US" sz="2100" smtClean="0"/>
              <a:t>Concerns about exacerbation of memory or cognitive complaints raised with both patient and referring OP psychiatrist.  Importantly, there were no significant findings on bedside cognitive screens. Videotape is suggested.</a:t>
            </a:r>
          </a:p>
          <a:p>
            <a:pPr eaLnBrk="1" hangingPunct="1">
              <a:lnSpc>
                <a:spcPct val="90000"/>
              </a:lnSpc>
            </a:pPr>
            <a:r>
              <a:rPr lang="en-US" sz="2100" smtClean="0"/>
              <a:t>Plan for RUL ECT with evaluation for efficacy and cognitive status at treatment 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p:txBody>
          <a:bodyPr anchor="b"/>
          <a:lstStyle/>
          <a:p>
            <a:pPr eaLnBrk="1" hangingPunct="1"/>
            <a:r>
              <a:rPr lang="en-US" smtClean="0"/>
              <a:t>ECT Case 4</a:t>
            </a:r>
          </a:p>
        </p:txBody>
      </p:sp>
      <p:sp>
        <p:nvSpPr>
          <p:cNvPr id="10243" name="Rectangle 3"/>
          <p:cNvSpPr>
            <a:spLocks noGrp="1" noChangeArrowheads="1"/>
          </p:cNvSpPr>
          <p:nvPr>
            <p:ph type="body" idx="4294967295"/>
          </p:nvPr>
        </p:nvSpPr>
        <p:spPr>
          <a:xfrm>
            <a:off x="381000" y="2017713"/>
            <a:ext cx="8574088" cy="4611687"/>
          </a:xfrm>
        </p:spPr>
        <p:txBody>
          <a:bodyPr/>
          <a:lstStyle/>
          <a:p>
            <a:pPr eaLnBrk="1" hangingPunct="1">
              <a:lnSpc>
                <a:spcPct val="80000"/>
              </a:lnSpc>
            </a:pPr>
            <a:r>
              <a:rPr lang="en-US" sz="2100" smtClean="0"/>
              <a:t>Kevin Langley is 37 years old and a 5th grade substitute teacher.  He reports emotional and behavioral problems since childhood, was diagnosed with ADHD and took psychostimulants until his junior year in high school.</a:t>
            </a:r>
          </a:p>
          <a:p>
            <a:pPr eaLnBrk="1" hangingPunct="1">
              <a:lnSpc>
                <a:spcPct val="80000"/>
              </a:lnSpc>
            </a:pPr>
            <a:r>
              <a:rPr lang="en-US" sz="2100" smtClean="0"/>
              <a:t>In college he was diagnosed with depression but never consistently took antidepressants, mainly because while in his fraternity he would binge drink alcohol during the weekend and began to smoke cannabis daily.</a:t>
            </a:r>
          </a:p>
          <a:p>
            <a:pPr eaLnBrk="1" hangingPunct="1">
              <a:lnSpc>
                <a:spcPct val="80000"/>
              </a:lnSpc>
            </a:pPr>
            <a:r>
              <a:rPr lang="en-US" sz="2100" smtClean="0"/>
              <a:t>He recalls about 3 years in his late 20s when he was not depressed, although he was “never happy.”  This current episode of depression began 1 year ago when his girlfriend decided to end their relationship and said “just get over it.”</a:t>
            </a:r>
          </a:p>
          <a:p>
            <a:pPr eaLnBrk="1" hangingPunct="1">
              <a:lnSpc>
                <a:spcPct val="80000"/>
              </a:lnSpc>
            </a:pPr>
            <a:r>
              <a:rPr lang="en-US" sz="2100" smtClean="0"/>
              <a:t>He says he is now unable to consistently work, finds himself increasingly isolated, and is passively suicidal.  His OP psychiatrist reports “nothing has worked.”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r>
              <a:rPr lang="en-US" smtClean="0"/>
              <a:t>Mental Health Care Pre-1930’s</a:t>
            </a:r>
          </a:p>
        </p:txBody>
      </p:sp>
      <p:pic>
        <p:nvPicPr>
          <p:cNvPr id="23554" name="Picture 3" descr="corrente"/>
          <p:cNvPicPr>
            <a:picLocks noChangeAspect="1" noChangeArrowheads="1"/>
          </p:cNvPicPr>
          <p:nvPr/>
        </p:nvPicPr>
        <p:blipFill>
          <a:blip r:embed="rId2"/>
          <a:srcRect/>
          <a:stretch>
            <a:fillRect/>
          </a:stretch>
        </p:blipFill>
        <p:spPr bwMode="auto">
          <a:xfrm>
            <a:off x="152400" y="1752600"/>
            <a:ext cx="5715000" cy="3990975"/>
          </a:xfrm>
          <a:prstGeom prst="rect">
            <a:avLst/>
          </a:prstGeom>
          <a:noFill/>
          <a:ln w="9525">
            <a:noFill/>
            <a:miter lim="800000"/>
            <a:headEnd/>
            <a:tailEnd/>
          </a:ln>
        </p:spPr>
      </p:pic>
      <p:sp>
        <p:nvSpPr>
          <p:cNvPr id="23555" name="Text Box 4"/>
          <p:cNvSpPr txBox="1">
            <a:spLocks noChangeArrowheads="1"/>
          </p:cNvSpPr>
          <p:nvPr/>
        </p:nvSpPr>
        <p:spPr bwMode="auto">
          <a:xfrm>
            <a:off x="6172200" y="1828800"/>
            <a:ext cx="2590800" cy="2647950"/>
          </a:xfrm>
          <a:prstGeom prst="rect">
            <a:avLst/>
          </a:prstGeom>
          <a:noFill/>
          <a:ln w="9525">
            <a:noFill/>
            <a:miter lim="800000"/>
            <a:headEnd/>
            <a:tailEnd/>
          </a:ln>
        </p:spPr>
        <p:txBody>
          <a:bodyPr>
            <a:spAutoFit/>
          </a:bodyPr>
          <a:lstStyle/>
          <a:p>
            <a:pPr>
              <a:spcBef>
                <a:spcPct val="50000"/>
              </a:spcBef>
              <a:buFontTx/>
              <a:buChar char="•"/>
            </a:pPr>
            <a:r>
              <a:rPr lang="en-US"/>
              <a:t>Custodial care</a:t>
            </a:r>
          </a:p>
          <a:p>
            <a:pPr>
              <a:spcBef>
                <a:spcPct val="50000"/>
              </a:spcBef>
              <a:buFontTx/>
              <a:buChar char="•"/>
            </a:pPr>
            <a:r>
              <a:rPr lang="en-US"/>
              <a:t>Psychoanalysis</a:t>
            </a:r>
          </a:p>
          <a:p>
            <a:pPr>
              <a:spcBef>
                <a:spcPct val="50000"/>
              </a:spcBef>
              <a:buFontTx/>
              <a:buChar char="•"/>
            </a:pPr>
            <a:r>
              <a:rPr lang="en-US"/>
              <a:t>Biological therapy</a:t>
            </a:r>
          </a:p>
          <a:p>
            <a:pPr lvl="1">
              <a:spcBef>
                <a:spcPct val="50000"/>
              </a:spcBef>
              <a:buFontTx/>
              <a:buChar char="•"/>
            </a:pPr>
            <a:r>
              <a:rPr lang="en-US"/>
              <a:t>Narcosis</a:t>
            </a:r>
          </a:p>
          <a:p>
            <a:pPr lvl="1">
              <a:spcBef>
                <a:spcPct val="50000"/>
              </a:spcBef>
              <a:buFontTx/>
              <a:buChar char="•"/>
            </a:pPr>
            <a:r>
              <a:rPr lang="en-US"/>
              <a:t>Hydrotherapy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p:txBody>
          <a:bodyPr anchor="b"/>
          <a:lstStyle/>
          <a:p>
            <a:pPr eaLnBrk="1" hangingPunct="1"/>
            <a:r>
              <a:rPr lang="en-US" sz="4000" smtClean="0"/>
              <a:t>ECT Outcomes – Case 4 Kevin Langley</a:t>
            </a:r>
          </a:p>
        </p:txBody>
      </p:sp>
      <p:sp>
        <p:nvSpPr>
          <p:cNvPr id="100354" name="Rectangle 3"/>
          <p:cNvSpPr>
            <a:spLocks noGrp="1" noChangeArrowheads="1"/>
          </p:cNvSpPr>
          <p:nvPr>
            <p:ph type="body" idx="4294967295"/>
          </p:nvPr>
        </p:nvSpPr>
        <p:spPr>
          <a:xfrm>
            <a:off x="381000" y="1981200"/>
            <a:ext cx="8574088" cy="4572000"/>
          </a:xfrm>
        </p:spPr>
        <p:txBody>
          <a:bodyPr/>
          <a:lstStyle/>
          <a:p>
            <a:pPr eaLnBrk="1" hangingPunct="1"/>
            <a:r>
              <a:rPr lang="en-US" sz="2100" smtClean="0"/>
              <a:t>At ECT consultation he answered 3 of 4 CAGE questions positively.  He continued to binge drink heavily on the weekend and to smoke cannabis daily.  He occasionally snorted cocaine also.</a:t>
            </a:r>
          </a:p>
          <a:p>
            <a:pPr eaLnBrk="1" hangingPunct="1"/>
            <a:r>
              <a:rPr lang="en-US" sz="2100" smtClean="0"/>
              <a:t>He endorsed feeling special and that nobody really understood him or his plight.  He thinks his ex-girlfriend is missing out on a chance for ideal love because he’s a “good catch.”</a:t>
            </a:r>
          </a:p>
          <a:p>
            <a:pPr eaLnBrk="1" hangingPunct="1"/>
            <a:r>
              <a:rPr lang="en-US" sz="2100" smtClean="0"/>
              <a:t>We declined to offer him ECT until he demonstrated a period of abstinence, participation in AA or other similar program and provided documentation of clean random urine drug screens.  He became enraged.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304800" y="228600"/>
            <a:ext cx="8458200" cy="1066800"/>
          </a:xfrm>
        </p:spPr>
        <p:txBody>
          <a:bodyPr>
            <a:normAutofit fontScale="90000"/>
          </a:bodyPr>
          <a:lstStyle/>
          <a:p>
            <a:pPr eaLnBrk="1" fontAlgn="auto" hangingPunct="1">
              <a:spcAft>
                <a:spcPts val="0"/>
              </a:spcAft>
              <a:defRPr/>
            </a:pPr>
            <a:r>
              <a:rPr lang="en-US" sz="2800" dirty="0"/>
              <a:t>1910’s: Julius von Wagner-</a:t>
            </a:r>
            <a:r>
              <a:rPr lang="en-US" sz="2800" dirty="0" err="1"/>
              <a:t>Juaregg</a:t>
            </a:r>
            <a:r>
              <a:rPr lang="en-US" sz="2800" dirty="0"/>
              <a:t> (Nobel </a:t>
            </a:r>
            <a:r>
              <a:rPr lang="en-US" sz="2800" dirty="0" smtClean="0"/>
              <a:t>Prize, 1927</a:t>
            </a:r>
            <a:r>
              <a:rPr lang="en-US" sz="2800" dirty="0"/>
              <a:t>)</a:t>
            </a:r>
            <a:br>
              <a:rPr lang="en-US" sz="2800" dirty="0"/>
            </a:br>
            <a:r>
              <a:rPr lang="en-US" sz="2800" dirty="0"/>
              <a:t>Malarial treatment of General Paresis of the Insane</a:t>
            </a:r>
          </a:p>
        </p:txBody>
      </p:sp>
      <p:pic>
        <p:nvPicPr>
          <p:cNvPr id="24578" name="Picture 1027" descr="C:\My Documents\My Pictures\von Wagner-Jauregg photo.tif"/>
          <p:cNvPicPr>
            <a:picLocks noChangeAspect="1" noChangeArrowheads="1"/>
          </p:cNvPicPr>
          <p:nvPr/>
        </p:nvPicPr>
        <p:blipFill>
          <a:blip r:embed="rId2"/>
          <a:srcRect/>
          <a:stretch>
            <a:fillRect/>
          </a:stretch>
        </p:blipFill>
        <p:spPr bwMode="auto">
          <a:xfrm>
            <a:off x="2286000" y="1905000"/>
            <a:ext cx="4953000" cy="4473575"/>
          </a:xfrm>
          <a:prstGeom prst="rect">
            <a:avLst/>
          </a:prstGeom>
          <a:noFill/>
          <a:ln w="9525">
            <a:noFill/>
            <a:miter lim="800000"/>
            <a:headEnd/>
            <a:tailEnd/>
          </a:ln>
        </p:spPr>
      </p:pic>
      <p:sp>
        <p:nvSpPr>
          <p:cNvPr id="24579" name="Line 1028"/>
          <p:cNvSpPr>
            <a:spLocks noChangeShapeType="1"/>
          </p:cNvSpPr>
          <p:nvPr/>
        </p:nvSpPr>
        <p:spPr bwMode="auto">
          <a:xfrm flipV="1">
            <a:off x="5638800" y="1981200"/>
            <a:ext cx="762000" cy="533400"/>
          </a:xfrm>
          <a:prstGeom prst="line">
            <a:avLst/>
          </a:prstGeom>
          <a:noFill/>
          <a:ln w="31750">
            <a:solidFill>
              <a:schemeClr val="tx2"/>
            </a:solidFill>
            <a:round/>
            <a:headEnd type="triangle" w="med" len="med"/>
            <a:tailEnd/>
          </a:ln>
        </p:spPr>
        <p:txBody>
          <a:bodyPr/>
          <a:lstStyle/>
          <a:p>
            <a:endParaRPr lang="en-US"/>
          </a:p>
        </p:txBody>
      </p:sp>
    </p:spTree>
  </p:cSld>
  <p:clrMapOvr>
    <a:masterClrMapping/>
  </p:clrMapOvr>
  <p:transition spd="med">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609600" y="228600"/>
            <a:ext cx="7772400" cy="990600"/>
          </a:xfrm>
        </p:spPr>
        <p:txBody>
          <a:bodyPr>
            <a:normAutofit fontScale="90000"/>
          </a:bodyPr>
          <a:lstStyle/>
          <a:p>
            <a:pPr eaLnBrk="1" fontAlgn="auto" hangingPunct="1">
              <a:spcAft>
                <a:spcPts val="0"/>
              </a:spcAft>
              <a:defRPr/>
            </a:pPr>
            <a:r>
              <a:rPr lang="en-US" sz="2800" dirty="0"/>
              <a:t>1930’s: Manfred </a:t>
            </a:r>
            <a:r>
              <a:rPr lang="en-US" sz="2800" dirty="0" err="1"/>
              <a:t>Sakel</a:t>
            </a:r>
            <a:r>
              <a:rPr lang="en-US" sz="2800" dirty="0"/>
              <a:t> (Austrian internist)</a:t>
            </a:r>
            <a:br>
              <a:rPr lang="en-US" sz="2800" dirty="0"/>
            </a:br>
            <a:r>
              <a:rPr lang="en-US" sz="2800" dirty="0"/>
              <a:t>Insulin Coma for schizophrenia: “Shock Therapy”</a:t>
            </a:r>
          </a:p>
        </p:txBody>
      </p:sp>
      <p:pic>
        <p:nvPicPr>
          <p:cNvPr id="25602" name="Picture 1027" descr="C:\My Documents\My Pictures\insulin shock.jpg"/>
          <p:cNvPicPr>
            <a:picLocks noChangeAspect="1" noChangeArrowheads="1"/>
          </p:cNvPicPr>
          <p:nvPr/>
        </p:nvPicPr>
        <p:blipFill>
          <a:blip r:embed="rId2"/>
          <a:srcRect/>
          <a:stretch>
            <a:fillRect/>
          </a:stretch>
        </p:blipFill>
        <p:spPr bwMode="auto">
          <a:xfrm>
            <a:off x="2362200" y="1828800"/>
            <a:ext cx="4191000" cy="47244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28600"/>
            <a:ext cx="8001000" cy="914400"/>
          </a:xfrm>
        </p:spPr>
        <p:txBody>
          <a:bodyPr>
            <a:normAutofit fontScale="90000"/>
          </a:bodyPr>
          <a:lstStyle/>
          <a:p>
            <a:pPr eaLnBrk="1" fontAlgn="auto" hangingPunct="1">
              <a:spcAft>
                <a:spcPts val="0"/>
              </a:spcAft>
              <a:defRPr/>
            </a:pPr>
            <a:r>
              <a:rPr lang="en-US" sz="2800" dirty="0"/>
              <a:t>1935: </a:t>
            </a:r>
            <a:r>
              <a:rPr lang="en-US" sz="2800" dirty="0" err="1"/>
              <a:t>Egas</a:t>
            </a:r>
            <a:r>
              <a:rPr lang="en-US" sz="2800" dirty="0"/>
              <a:t> Moniz (Lisbon neurologist)</a:t>
            </a:r>
            <a:br>
              <a:rPr lang="en-US" sz="2800" dirty="0"/>
            </a:br>
            <a:r>
              <a:rPr lang="en-US" sz="2800" dirty="0"/>
              <a:t>Psychosurgery:  frontal lobotomies (Nobel Prize 1949)</a:t>
            </a:r>
          </a:p>
        </p:txBody>
      </p:sp>
      <p:pic>
        <p:nvPicPr>
          <p:cNvPr id="26626" name="Picture 3" descr="C:\My Documents\My Pictures\lobotomy by Freeman.jpg"/>
          <p:cNvPicPr>
            <a:picLocks noChangeAspect="1" noChangeArrowheads="1"/>
          </p:cNvPicPr>
          <p:nvPr/>
        </p:nvPicPr>
        <p:blipFill>
          <a:blip r:embed="rId2"/>
          <a:srcRect/>
          <a:stretch>
            <a:fillRect/>
          </a:stretch>
        </p:blipFill>
        <p:spPr bwMode="auto">
          <a:xfrm>
            <a:off x="2057400" y="1752600"/>
            <a:ext cx="5029200" cy="4724400"/>
          </a:xfrm>
          <a:prstGeom prst="rect">
            <a:avLst/>
          </a:prstGeom>
          <a:noFill/>
          <a:ln w="9525">
            <a:noFill/>
            <a:miter lim="800000"/>
            <a:headEnd/>
            <a:tailEnd/>
          </a:ln>
        </p:spPr>
      </p:pic>
    </p:spTree>
  </p:cSld>
  <p:clrMapOvr>
    <a:masterClrMapping/>
  </p:clrMapOvr>
  <p:transition spd="med">
    <p:cover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470</TotalTime>
  <Words>3306</Words>
  <Application>Microsoft PowerPoint</Application>
  <PresentationFormat>On-screen Show (4:3)</PresentationFormat>
  <Paragraphs>565</Paragraphs>
  <Slides>60</Slides>
  <Notes>22</Notes>
  <HiddenSlides>0</HiddenSlides>
  <MMClips>0</MMClips>
  <ScaleCrop>false</ScaleCrop>
  <HeadingPairs>
    <vt:vector size="6" baseType="variant">
      <vt:variant>
        <vt:lpstr>Fonts Used</vt:lpstr>
      </vt:variant>
      <vt:variant>
        <vt:i4>7</vt:i4>
      </vt:variant>
      <vt:variant>
        <vt:lpstr>Design Template</vt:lpstr>
      </vt:variant>
      <vt:variant>
        <vt:i4>8</vt:i4>
      </vt:variant>
      <vt:variant>
        <vt:lpstr>Slide Titles</vt:lpstr>
      </vt:variant>
      <vt:variant>
        <vt:i4>60</vt:i4>
      </vt:variant>
    </vt:vector>
  </HeadingPairs>
  <TitlesOfParts>
    <vt:vector size="75" baseType="lpstr">
      <vt:lpstr>Times New Roman</vt:lpstr>
      <vt:lpstr>Arial</vt:lpstr>
      <vt:lpstr>Tw Cen MT</vt:lpstr>
      <vt:lpstr>Wingdings</vt:lpstr>
      <vt:lpstr>Wingdings 2</vt:lpstr>
      <vt:lpstr>Symbol</vt:lpstr>
      <vt:lpstr>Tahoma</vt:lpstr>
      <vt:lpstr>Median</vt:lpstr>
      <vt:lpstr>Median</vt:lpstr>
      <vt:lpstr>Median</vt:lpstr>
      <vt:lpstr>Median</vt:lpstr>
      <vt:lpstr>Median</vt:lpstr>
      <vt:lpstr>Median</vt:lpstr>
      <vt:lpstr>Median</vt:lpstr>
      <vt:lpstr>Median</vt:lpstr>
      <vt:lpstr>AN OVERVIEW OF ELECTROCONVULSIVE THERAPY</vt:lpstr>
      <vt:lpstr>The ECT Team at UCLA</vt:lpstr>
      <vt:lpstr>Agenda</vt:lpstr>
      <vt:lpstr>Treatment Approaches in Psychiatry</vt:lpstr>
      <vt:lpstr>Evolution of Biological Therapies in Psychiatry</vt:lpstr>
      <vt:lpstr>Mental Health Care Pre-1930’s</vt:lpstr>
      <vt:lpstr>1910’s: Julius von Wagner-Juaregg (Nobel Prize, 1927) Malarial treatment of General Paresis of the Insane</vt:lpstr>
      <vt:lpstr>1930’s: Manfred Sakel (Austrian internist) Insulin Coma for schizophrenia: “Shock Therapy”</vt:lpstr>
      <vt:lpstr>1935: Egas Moniz (Lisbon neurologist) Psychosurgery:  frontal lobotomies (Nobel Prize 1949)</vt:lpstr>
      <vt:lpstr>The First Convulsive Therapies</vt:lpstr>
      <vt:lpstr>The First Convulsive Therapies</vt:lpstr>
      <vt:lpstr>The Discovery of  Electroconvulsive Therapy</vt:lpstr>
      <vt:lpstr>Early Electroconvulsive Therapy</vt:lpstr>
      <vt:lpstr>ECT, The Early Years (1940s to 1950s)</vt:lpstr>
      <vt:lpstr>ECT, The Early Years: 1940 – 1950’s</vt:lpstr>
      <vt:lpstr>The 1st Psychopharmacologic Revolution</vt:lpstr>
      <vt:lpstr>The Decline of ECT</vt:lpstr>
      <vt:lpstr>Media Depictions of ECT</vt:lpstr>
      <vt:lpstr>Myths of ECT</vt:lpstr>
      <vt:lpstr>The Rehabilitation of ECT</vt:lpstr>
      <vt:lpstr>ECT “Resurgence” in the 1990’s</vt:lpstr>
      <vt:lpstr>ECT Principles: Energy I</vt:lpstr>
      <vt:lpstr>ECT Principles: Energy II</vt:lpstr>
      <vt:lpstr>ECT Principles: Seizure Threshold (ST)</vt:lpstr>
      <vt:lpstr>Lead Placements in ECT</vt:lpstr>
      <vt:lpstr>ECT Patient Selection – 1 </vt:lpstr>
      <vt:lpstr>ECT Indications:  DSM-IV Diagnosis</vt:lpstr>
      <vt:lpstr>Conditions or Situations where ECT is not recommended</vt:lpstr>
      <vt:lpstr>ECT Patient Selection – 2 </vt:lpstr>
      <vt:lpstr>ECT Indications:  Criteria for Primary Use</vt:lpstr>
      <vt:lpstr>ECT Indications:  Criteria for Secondary Use</vt:lpstr>
      <vt:lpstr>Advantages of ECT</vt:lpstr>
      <vt:lpstr>Disadvantages of ECT</vt:lpstr>
      <vt:lpstr>Major medical sequelae are uncommon.</vt:lpstr>
      <vt:lpstr>Morbidity and Mortality in ECT</vt:lpstr>
      <vt:lpstr>Absolute Contraindications to ECT</vt:lpstr>
      <vt:lpstr>Relative contraindications</vt:lpstr>
      <vt:lpstr>Understanding Cognitive Side-effects in ECT</vt:lpstr>
      <vt:lpstr>Disadvantages of ECT</vt:lpstr>
      <vt:lpstr>Disadvantages of ECT</vt:lpstr>
      <vt:lpstr>Informed Consent  and ECT</vt:lpstr>
      <vt:lpstr>ECT Referral Process</vt:lpstr>
      <vt:lpstr>Pre-ECT Work-Up</vt:lpstr>
      <vt:lpstr>Pre-ECT Work-Up:  Consultations</vt:lpstr>
      <vt:lpstr>Pre-ECT Work-Up:   Elective, Non-cardiac Procedure</vt:lpstr>
      <vt:lpstr>Medications during ECT course</vt:lpstr>
      <vt:lpstr>Pre-ECT Work-Up:   Laboratory / Radiologic Studies</vt:lpstr>
      <vt:lpstr>Stages of Management in ECT</vt:lpstr>
      <vt:lpstr>Monitoring during ECT</vt:lpstr>
      <vt:lpstr>Modern ECT</vt:lpstr>
      <vt:lpstr>Modern ECT: Clinical needs and Research areas</vt:lpstr>
      <vt:lpstr>Modern ECT: Clinical needs and Research areas</vt:lpstr>
      <vt:lpstr>ECT Case 1</vt:lpstr>
      <vt:lpstr>ECT Outcomes – Case 1 Dr. Courant</vt:lpstr>
      <vt:lpstr>ECT Case 2</vt:lpstr>
      <vt:lpstr>ECT Outcomes – Case 2 Amy Winters</vt:lpstr>
      <vt:lpstr>ECT Case 3</vt:lpstr>
      <vt:lpstr>ECT Outcomes – Case 3 David Cohen</vt:lpstr>
      <vt:lpstr>ECT Case 4</vt:lpstr>
      <vt:lpstr>ECT Outcomes – Case 4 Kevin Langley</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ECT Primer:  Ward 3S - PGY1 Rotation</dc:title>
  <dc:creator>REspinoza</dc:creator>
  <cp:lastModifiedBy>REspinoza</cp:lastModifiedBy>
  <cp:revision>33</cp:revision>
  <dcterms:created xsi:type="dcterms:W3CDTF">2003-01-24T16:38:14Z</dcterms:created>
  <dcterms:modified xsi:type="dcterms:W3CDTF">2010-02-23T17:52:53Z</dcterms:modified>
</cp:coreProperties>
</file>